
<file path=[Content_Types].xml><?xml version="1.0" encoding="utf-8"?>
<Types xmlns="http://schemas.openxmlformats.org/package/2006/content-types">
  <Override PartName="/ppt/slideLayouts/slideLayout12.xml" ContentType="application/vnd.openxmlformats-officedocument.presentationml.slideLayout+xml"/>
  <Override PartName="/ppt/charts/chart3.xml" ContentType="application/vnd.openxmlformats-officedocument.drawingml.chart+xml"/>
  <Override PartName="/ppt/tags/tag6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Override PartName="/ppt/slides/slide26.xml" ContentType="application/vnd.openxmlformats-officedocument.presentationml.slide+xml"/>
  <Override PartName="/ppt/slides/slide22.xml" ContentType="application/vnd.openxmlformats-officedocument.presentationml.slide+xml"/>
  <Override PartName="/ppt/charts/chart7.xml" ContentType="application/vnd.openxmlformats-officedocument.drawingml.chart+xml"/>
  <Override PartName="/ppt/slideLayouts/slideLayout7.xml" ContentType="application/vnd.openxmlformats-officedocument.presentationml.slideLayout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Layouts/slideLayout3.xml" ContentType="application/vnd.openxmlformats-officedocument.presentationml.slideLayout+xml"/>
  <Default Extension="rels" ContentType="application/vnd.openxmlformats-package.relationships+xml"/>
  <Override PartName="/ppt/notesMasters/notesMaster1.xml" ContentType="application/vnd.openxmlformats-officedocument.presentationml.notesMaster+xml"/>
  <Override PartName="/ppt/notesSlides/notesSlide4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3.xml" ContentType="application/vnd.openxmlformats-officedocument.presentationml.notesSlide+xml"/>
  <Override PartName="/ppt/tags/tag11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33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48.xml" ContentType="application/vnd.openxmlformats-officedocument.presentationml.slide+xml"/>
  <Override PartName="/ppt/slides/slide44.xml" ContentType="application/vnd.openxmlformats-officedocument.presentationml.slide+xml"/>
  <Override PartName="/ppt/slides/slide40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37.xml" ContentType="application/vnd.openxmlformats-officedocument.presentationml.slide+xml"/>
  <Override PartName="/ppt/slides/slide33.xml" ContentType="application/vnd.openxmlformats-officedocument.presentationml.slide+xml"/>
  <Override PartName="/ppt/charts/chart4.xml" ContentType="application/vnd.openxmlformats-officedocument.drawingml.chart+xml"/>
  <Override PartName="/ppt/charts/chart8.xml" ContentType="application/vnd.openxmlformats-officedocument.drawingml.chart+xml"/>
  <Override PartName="/ppt/notesSlides/notesSlide19.xml" ContentType="application/vnd.openxmlformats-officedocument.presentationml.notesSlide+xml"/>
  <Override PartName="/ppt/tags/tag3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Default Extension="pdf" ContentType="application/pdf"/>
  <Override PartName="/ppt/slides/slide23.xml" ContentType="application/vnd.openxmlformats-officedocument.presentationml.slide+xml"/>
  <Override PartName="/ppt/tags/tag7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1.xml" ContentType="application/vnd.openxmlformats-officedocument.theme+xml"/>
  <Default Extension="bin" ContentType="application/vnd.openxmlformats-officedocument.presentationml.printerSettings"/>
  <Override PartName="/ppt/charts/chart10.xml" ContentType="application/vnd.openxmlformats-officedocument.drawingml.chart+xml"/>
  <Override PartName="/ppt/notesSlides/notesSlide48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viewProps.xml" ContentType="application/vnd.openxmlformats-officedocument.presentationml.viewProps+xml"/>
  <Override PartName="/ppt/notesSlides/notesSlide30.xml" ContentType="application/vnd.openxmlformats-officedocument.presentationml.notesSlide+xml"/>
  <Override PartName="/ppt/notesSlides/notesSlide34.xml" ContentType="application/vnd.openxmlformats-officedocument.presentationml.notesSlide+xml"/>
  <Override PartName="/docProps/app.xml" ContentType="application/vnd.openxmlformats-officedocument.extended-properties+xml"/>
  <Override PartName="/ppt/notesSlides/notesSlide37.xml" ContentType="application/vnd.openxmlformats-officedocument.presentationml.notesSlide+xml"/>
  <Override PartName="/ppt/slides/slide45.xml" ContentType="application/vnd.openxmlformats-officedocument.presentationml.slide+xml"/>
  <Override PartName="/ppt/slides/slide41.xml" ContentType="application/vnd.openxmlformats-officedocument.presentationml.slide+xml"/>
  <Default Extension="png" ContentType="image/png"/>
  <Override PartName="/ppt/notesSlides/notesSlide27.xml" ContentType="application/vnd.openxmlformats-officedocument.presentationml.notesSlide+xml"/>
  <Override PartName="/ppt/notesSlides/notesSlide23.xml" ContentType="application/vnd.openxmlformats-officedocument.presentationml.notesSlide+xml"/>
  <Override PartName="/ppt/slides/slide38.xml" ContentType="application/vnd.openxmlformats-officedocument.presentationml.slide+xml"/>
  <Override PartName="/ppt/slides/slide34.xml" ContentType="application/vnd.openxmlformats-officedocument.presentationml.slide+xml"/>
  <Default Extension="jpeg" ContentType="image/jpeg"/>
  <Override PartName="/ppt/charts/chart1.xml" ContentType="application/vnd.openxmlformats-officedocument.drawingml.chart+xml"/>
  <Override PartName="/ppt/tags/tag8.xml" ContentType="application/vnd.openxmlformats-officedocument.presentationml.tags+xml"/>
  <Override PartName="/ppt/tags/tag4.xml" ContentType="application/vnd.openxmlformats-officedocument.presentationml.tags+xml"/>
  <Override PartName="/ppt/notesSlides/notesSlide16.xml" ContentType="application/vnd.openxmlformats-officedocument.presentationml.notesSlide+xml"/>
  <Override PartName="/ppt/slides/slide30.xml" ContentType="application/vnd.openxmlformats-officedocument.presentationml.slide+xml"/>
  <Override PartName="/ppt/slides/slide28.xml" ContentType="application/vnd.openxmlformats-officedocument.presentationml.slid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charts/chart9.xml" ContentType="application/vnd.openxmlformats-officedocument.drawingml.chart+xml"/>
  <Override PartName="/ppt/presProps.xml" ContentType="application/vnd.openxmlformats-officedocument.presentationml.presProps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3.xml" ContentType="application/vnd.openxmlformats-officedocument.presentationml.slide+xml"/>
  <Override PartName="/docProps/core.xml" ContentType="application/vnd.openxmlformats-package.core-properties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Default Extension="xml" ContentType="application/xml"/>
  <Override PartName="/ppt/notesSlides/notesSlide9.xml" ContentType="application/vnd.openxmlformats-officedocument.presentationml.notesSlide+xml"/>
  <Override PartName="/ppt/theme/theme2.xml" ContentType="application/vnd.openxmlformats-officedocument.theme+xml"/>
  <Override PartName="/ppt/notesSlides/notesSlide45.xml" ContentType="application/vnd.openxmlformats-officedocument.presentationml.notesSlide+xml"/>
  <Override PartName="/ppt/notesSlides/notesSlide41.xml" ContentType="application/vnd.openxmlformats-officedocument.presentationml.notes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notesSlides/notesSlide35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8.xml" ContentType="application/vnd.openxmlformats-officedocument.presentationml.notesSlide+xml"/>
  <Override PartName="/ppt/slides/slide46.xml" ContentType="application/vnd.openxmlformats-officedocument.presentationml.slide+xml"/>
  <Override PartName="/ppt/slides/slide42.xml" ContentType="application/vnd.openxmlformats-officedocument.presentationml.slide+xml"/>
  <Override PartName="/ppt/notesSlides/notesSlide28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0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3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31.xml" ContentType="application/vnd.openxmlformats-officedocument.presentationml.slide+xml"/>
  <Override PartName="/ppt/charts/chart2.xml" ContentType="application/vnd.openxmlformats-officedocument.drawingml.chart+xml"/>
  <Override PartName="/ppt/slideLayouts/slideLayout11.xml" ContentType="application/vnd.openxmlformats-officedocument.presentationml.slideLayout+xml"/>
  <Override PartName="/ppt/tags/tag5.xml" ContentType="application/vnd.openxmlformats-officedocument.presentationml.tags+xml"/>
  <Override PartName="/ppt/tags/tag1.xml" ContentType="application/vnd.openxmlformats-officedocument.presentationml.tags+xml"/>
  <Override PartName="/ppt/notesSlides/notesSlide13.xml" ContentType="application/vnd.openxmlformats-officedocument.presentationml.notesSlide+xml"/>
  <Override PartName="/ppt/slides/slide29.xml" ContentType="application/vnd.openxmlformats-officedocument.presentationml.slide+xml"/>
  <Override PartName="/ppt/slides/slide35.xml" ContentType="application/vnd.openxmlformats-officedocument.presentationml.slide+xml"/>
  <Override PartName="/ppt/slides/slide21.xml" ContentType="application/vnd.openxmlformats-officedocument.presentationml.slide+xml"/>
  <Override PartName="/ppt/notesSlides/notesSlide17.xml" ContentType="application/vnd.openxmlformats-officedocument.presentationml.notesSlide+xml"/>
  <Override PartName="/ppt/tags/tag9.xml" ContentType="application/vnd.openxmlformats-officedocument.presentationml.tags+xml"/>
  <Override PartName="/ppt/slides/slide25.xml" ContentType="application/vnd.openxmlformats-officedocument.presentationml.slide+xml"/>
  <Override PartName="/ppt/charts/chart6.xml" ContentType="application/vnd.openxmlformats-officedocument.drawingml.char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3.xml" ContentType="application/vnd.openxmlformats-officedocument.theme+xml"/>
  <Override PartName="/ppt/notesSlides/notesSlide46.xml" ContentType="application/vnd.openxmlformats-officedocument.presentationml.notesSlide+xml"/>
  <Override PartName="/ppt/notesSlides/notesSlide42.xml" ContentType="application/vnd.openxmlformats-officedocument.presentationml.notesSlide+xml"/>
  <Override PartName="/ppt/tags/tag10.xml" ContentType="application/vnd.openxmlformats-officedocument.presentationml.tags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47.xml" ContentType="application/vnd.openxmlformats-officedocument.presentationml.slide+xml"/>
  <Override PartName="/ppt/slides/slide43.xml" ContentType="application/vnd.openxmlformats-officedocument.presentationml.slide+xml"/>
  <Override PartName="/ppt/notesSlides/notesSlide29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36.xml" ContentType="application/vnd.openxmlformats-officedocument.presentationml.slide+xml"/>
  <Override PartName="/ppt/slides/slide3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firstSlideNum="0" showSpecialPlsOnTitleSld="0" strictFirstAndLastChars="0" saveSubsetFonts="1" autoCompressPictures="0">
  <p:sldMasterIdLst>
    <p:sldMasterId id="2147483661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7" r:id="rId3"/>
    <p:sldId id="258" r:id="rId4"/>
    <p:sldId id="373" r:id="rId5"/>
    <p:sldId id="374" r:id="rId6"/>
    <p:sldId id="375" r:id="rId7"/>
    <p:sldId id="259" r:id="rId8"/>
    <p:sldId id="303" r:id="rId9"/>
    <p:sldId id="376" r:id="rId10"/>
    <p:sldId id="388" r:id="rId11"/>
    <p:sldId id="268" r:id="rId12"/>
    <p:sldId id="260" r:id="rId13"/>
    <p:sldId id="306" r:id="rId14"/>
    <p:sldId id="262" r:id="rId15"/>
    <p:sldId id="263" r:id="rId16"/>
    <p:sldId id="265" r:id="rId17"/>
    <p:sldId id="309" r:id="rId18"/>
    <p:sldId id="270" r:id="rId19"/>
    <p:sldId id="271" r:id="rId20"/>
    <p:sldId id="272" r:id="rId21"/>
    <p:sldId id="273" r:id="rId22"/>
    <p:sldId id="274" r:id="rId23"/>
    <p:sldId id="275" r:id="rId24"/>
    <p:sldId id="305" r:id="rId25"/>
    <p:sldId id="310" r:id="rId26"/>
    <p:sldId id="281" r:id="rId27"/>
    <p:sldId id="367" r:id="rId28"/>
    <p:sldId id="315" r:id="rId29"/>
    <p:sldId id="379" r:id="rId30"/>
    <p:sldId id="380" r:id="rId31"/>
    <p:sldId id="381" r:id="rId32"/>
    <p:sldId id="382" r:id="rId33"/>
    <p:sldId id="320" r:id="rId34"/>
    <p:sldId id="321" r:id="rId35"/>
    <p:sldId id="322" r:id="rId36"/>
    <p:sldId id="384" r:id="rId37"/>
    <p:sldId id="386" r:id="rId38"/>
    <p:sldId id="329" r:id="rId39"/>
    <p:sldId id="328" r:id="rId40"/>
    <p:sldId id="330" r:id="rId41"/>
    <p:sldId id="331" r:id="rId42"/>
    <p:sldId id="361" r:id="rId43"/>
    <p:sldId id="333" r:id="rId44"/>
    <p:sldId id="334" r:id="rId45"/>
    <p:sldId id="335" r:id="rId46"/>
    <p:sldId id="336" r:id="rId47"/>
    <p:sldId id="300" r:id="rId48"/>
    <p:sldId id="301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48" charset="0"/>
        <a:ea typeface="ヒラギノ角ゴ Pro W3" pitchFamily="48" charset="-128"/>
        <a:cs typeface="ヒラギノ角ゴ Pro W3" pitchFamily="48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48" charset="0"/>
        <a:ea typeface="ヒラギノ角ゴ Pro W3" pitchFamily="48" charset="-128"/>
        <a:cs typeface="ヒラギノ角ゴ Pro W3" pitchFamily="48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48" charset="0"/>
        <a:ea typeface="ヒラギノ角ゴ Pro W3" pitchFamily="48" charset="-128"/>
        <a:cs typeface="ヒラギノ角ゴ Pro W3" pitchFamily="48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48" charset="0"/>
        <a:ea typeface="ヒラギノ角ゴ Pro W3" pitchFamily="48" charset="-128"/>
        <a:cs typeface="ヒラギノ角ゴ Pro W3" pitchFamily="48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48" charset="0"/>
        <a:ea typeface="ヒラギノ角ゴ Pro W3" pitchFamily="48" charset="-128"/>
        <a:cs typeface="ヒラギノ角ゴ Pro W3" pitchFamily="48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48" charset="0"/>
        <a:ea typeface="ヒラギノ角ゴ Pro W3" pitchFamily="48" charset="-128"/>
        <a:cs typeface="ヒラギノ角ゴ Pro W3" pitchFamily="48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48" charset="0"/>
        <a:ea typeface="ヒラギノ角ゴ Pro W3" pitchFamily="48" charset="-128"/>
        <a:cs typeface="ヒラギノ角ゴ Pro W3" pitchFamily="48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48" charset="0"/>
        <a:ea typeface="ヒラギノ角ゴ Pro W3" pitchFamily="48" charset="-128"/>
        <a:cs typeface="ヒラギノ角ゴ Pro W3" pitchFamily="48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48" charset="0"/>
        <a:ea typeface="ヒラギノ角ゴ Pro W3" pitchFamily="48" charset="-128"/>
        <a:cs typeface="ヒラギノ角ゴ Pro W3" pitchFamily="48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clrMode="bw" frameSlides="1"/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 showOutlineIcons="0">
    <p:restoredLeft sz="19713" autoAdjust="0"/>
    <p:restoredTop sz="82815" autoAdjust="0"/>
  </p:normalViewPr>
  <p:slideViewPr>
    <p:cSldViewPr>
      <p:cViewPr>
        <p:scale>
          <a:sx n="100" d="100"/>
          <a:sy n="100" d="100"/>
        </p:scale>
        <p:origin x="-416" y="-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072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4824"/>
    </p:cViewPr>
  </p:sorterViewPr>
  <p:notesViewPr>
    <p:cSldViewPr snapToObjects="1">
      <p:cViewPr varScale="1">
        <p:scale>
          <a:sx n="91" d="100"/>
          <a:sy n="91" d="100"/>
        </p:scale>
        <p:origin x="-2200" y="-10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NTiCORE:Users:micac:Desktop:defens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NTiCORE:Users:micac:Desktop:defens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NTiCORE:Users:micac:Desktop:defens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NTiCORE:Users:micac:Documents:[Stanford]:[TCC]:defense:defens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NTiCORE:Users:micac:Documents:[Stanford]:[TCC]:defense:defens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NTiCORE:Users:micac:Desktop:defens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NTiCORE:Users:micac:Desktop:defens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NTiCORE:Users:micac:Desktop:defens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NTiCORE:Users:micac:Desktop:defens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NTiCORE:Users:micac:Desktop:defens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2"/>
  <c:chart>
    <c:plotArea>
      <c:layout/>
      <c:barChart>
        <c:barDir val="col"/>
        <c:grouping val="stacked"/>
        <c:ser>
          <c:idx val="0"/>
          <c:order val="0"/>
          <c:tx>
            <c:strRef>
              <c:f>Sheet1!$B$11</c:f>
              <c:strCache>
                <c:ptCount val="1"/>
                <c:pt idx="0">
                  <c:v>Busy</c:v>
                </c:pt>
              </c:strCache>
            </c:strRef>
          </c:tx>
          <c:cat>
            <c:strRef>
              <c:f>Sheet1!$A$9</c:f>
              <c:strCache>
                <c:ptCount val="1"/>
                <c:pt idx="0">
                  <c:v>kmeans</c:v>
                </c:pt>
              </c:strCache>
            </c:strRef>
          </c:cat>
          <c:val>
            <c:numRef>
              <c:f>Sheet1!$B$9</c:f>
              <c:numCache>
                <c:formatCode>General</c:formatCode>
                <c:ptCount val="1"/>
                <c:pt idx="0">
                  <c:v>1.187421038796923</c:v>
                </c:pt>
              </c:numCache>
            </c:numRef>
          </c:val>
        </c:ser>
        <c:ser>
          <c:idx val="1"/>
          <c:order val="1"/>
          <c:tx>
            <c:strRef>
              <c:f>Sheet1!$C$11</c:f>
              <c:strCache>
                <c:ptCount val="1"/>
                <c:pt idx="0">
                  <c:v>STMcommit</c:v>
                </c:pt>
              </c:strCache>
            </c:strRef>
          </c:tx>
          <c:cat>
            <c:strRef>
              <c:f>Sheet1!$A$9</c:f>
              <c:strCache>
                <c:ptCount val="1"/>
                <c:pt idx="0">
                  <c:v>kmeans</c:v>
                </c:pt>
              </c:strCache>
            </c:strRef>
          </c:cat>
          <c:val>
            <c:numRef>
              <c:f>Sheet1!$C$9</c:f>
              <c:numCache>
                <c:formatCode>General</c:formatCode>
                <c:ptCount val="1"/>
                <c:pt idx="0">
                  <c:v>0.403521541710619</c:v>
                </c:pt>
              </c:numCache>
            </c:numRef>
          </c:val>
        </c:ser>
        <c:ser>
          <c:idx val="2"/>
          <c:order val="2"/>
          <c:tx>
            <c:strRef>
              <c:f>Sheet1!$D$11</c:f>
              <c:strCache>
                <c:ptCount val="1"/>
                <c:pt idx="0">
                  <c:v>STMread</c:v>
                </c:pt>
              </c:strCache>
            </c:strRef>
          </c:tx>
          <c:cat>
            <c:strRef>
              <c:f>Sheet1!$A$9</c:f>
              <c:strCache>
                <c:ptCount val="1"/>
                <c:pt idx="0">
                  <c:v>kmeans</c:v>
                </c:pt>
              </c:strCache>
            </c:strRef>
          </c:cat>
          <c:val>
            <c:numRef>
              <c:f>Sheet1!$D$9</c:f>
              <c:numCache>
                <c:formatCode>General</c:formatCode>
                <c:ptCount val="1"/>
                <c:pt idx="0">
                  <c:v>0.142685373246699</c:v>
                </c:pt>
              </c:numCache>
            </c:numRef>
          </c:val>
        </c:ser>
        <c:ser>
          <c:idx val="3"/>
          <c:order val="3"/>
          <c:tx>
            <c:strRef>
              <c:f>Sheet1!$E$11</c:f>
              <c:strCache>
                <c:ptCount val="1"/>
                <c:pt idx="0">
                  <c:v>STMwrite</c:v>
                </c:pt>
              </c:strCache>
            </c:strRef>
          </c:tx>
          <c:cat>
            <c:strRef>
              <c:f>Sheet1!$A$9</c:f>
              <c:strCache>
                <c:ptCount val="1"/>
                <c:pt idx="0">
                  <c:v>kmeans</c:v>
                </c:pt>
              </c:strCache>
            </c:strRef>
          </c:cat>
          <c:val>
            <c:numRef>
              <c:f>Sheet1!$E$9</c:f>
              <c:numCache>
                <c:formatCode>General</c:formatCode>
                <c:ptCount val="1"/>
                <c:pt idx="0">
                  <c:v>0.124285870463284</c:v>
                </c:pt>
              </c:numCache>
            </c:numRef>
          </c:val>
        </c:ser>
        <c:overlap val="100"/>
        <c:axId val="291518648"/>
        <c:axId val="291521992"/>
      </c:barChart>
      <c:catAx>
        <c:axId val="291518648"/>
        <c:scaling>
          <c:orientation val="minMax"/>
        </c:scaling>
        <c:axPos val="b"/>
        <c:tickLblPos val="nextTo"/>
        <c:crossAx val="291521992"/>
        <c:crosses val="autoZero"/>
        <c:auto val="1"/>
        <c:lblAlgn val="ctr"/>
        <c:lblOffset val="100"/>
      </c:catAx>
      <c:valAx>
        <c:axId val="29152199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n-US" altLang="ja-JP" b="0"/>
                  <a:t>Execution Time</a:t>
                </a:r>
              </a:p>
              <a:p>
                <a:pPr>
                  <a:defRPr b="0"/>
                </a:pPr>
                <a:r>
                  <a:rPr lang="en-US" altLang="ja-JP" sz="1600" b="0"/>
                  <a:t>(normalized to sequential)</a:t>
                </a:r>
              </a:p>
            </c:rich>
          </c:tx>
          <c:layout/>
        </c:title>
        <c:numFmt formatCode="0.0_);[Red]\(0.0\)" sourceLinked="0"/>
        <c:tickLblPos val="nextTo"/>
        <c:crossAx val="291518648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2000">
          <a:latin typeface="Gill Sans"/>
          <a:cs typeface="Gill Sans"/>
        </a:defRPr>
      </a:pPr>
      <a:endParaRPr lang="ja-JP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26"/>
  <c:chart>
    <c:plotArea>
      <c:layout>
        <c:manualLayout>
          <c:layoutTarget val="inner"/>
          <c:xMode val="edge"/>
          <c:yMode val="edge"/>
          <c:x val="0.299823640465994"/>
          <c:y val="0.0416666666666667"/>
          <c:w val="0.700176359534006"/>
          <c:h val="0.58646407480315"/>
        </c:manualLayout>
      </c:layout>
      <c:lineChart>
        <c:grouping val="standard"/>
        <c:ser>
          <c:idx val="0"/>
          <c:order val="0"/>
          <c:tx>
            <c:strRef>
              <c:f>Sheet3!$B$11</c:f>
              <c:strCache>
                <c:ptCount val="1"/>
                <c:pt idx="0">
                  <c:v>intruder</c:v>
                </c:pt>
              </c:strCache>
            </c:strRef>
          </c:tx>
          <c:cat>
            <c:numRef>
              <c:f>Sheet3!$A$12:$A$18</c:f>
              <c:numCache>
                <c:formatCode>General</c:formatCode>
                <c:ptCount val="7"/>
                <c:pt idx="0">
                  <c:v>2048.0</c:v>
                </c:pt>
                <c:pt idx="1">
                  <c:v>1024.0</c:v>
                </c:pt>
                <c:pt idx="2">
                  <c:v>512.0</c:v>
                </c:pt>
                <c:pt idx="3">
                  <c:v>256.0</c:v>
                </c:pt>
                <c:pt idx="4">
                  <c:v>128.0</c:v>
                </c:pt>
                <c:pt idx="5">
                  <c:v>64.0</c:v>
                </c:pt>
                <c:pt idx="6">
                  <c:v>32.0</c:v>
                </c:pt>
              </c:numCache>
            </c:numRef>
          </c:cat>
          <c:val>
            <c:numRef>
              <c:f>Sheet3!$B$12:$B$18</c:f>
              <c:numCache>
                <c:formatCode>General</c:formatCode>
                <c:ptCount val="7"/>
                <c:pt idx="0">
                  <c:v>1.0</c:v>
                </c:pt>
                <c:pt idx="1">
                  <c:v>0.989544072094346</c:v>
                </c:pt>
                <c:pt idx="2">
                  <c:v>0.961418976130596</c:v>
                </c:pt>
                <c:pt idx="3">
                  <c:v>0.906666778219143</c:v>
                </c:pt>
                <c:pt idx="4">
                  <c:v>0.490270099324828</c:v>
                </c:pt>
                <c:pt idx="5">
                  <c:v>0.230695337402231</c:v>
                </c:pt>
                <c:pt idx="6">
                  <c:v>0.0</c:v>
                </c:pt>
              </c:numCache>
            </c:numRef>
          </c:val>
        </c:ser>
        <c:ser>
          <c:idx val="1"/>
          <c:order val="1"/>
          <c:tx>
            <c:strRef>
              <c:f>Sheet3!$C$11</c:f>
              <c:strCache>
                <c:ptCount val="1"/>
                <c:pt idx="0">
                  <c:v>kmeans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cat>
            <c:numRef>
              <c:f>Sheet3!$A$12:$A$18</c:f>
              <c:numCache>
                <c:formatCode>General</c:formatCode>
                <c:ptCount val="7"/>
                <c:pt idx="0">
                  <c:v>2048.0</c:v>
                </c:pt>
                <c:pt idx="1">
                  <c:v>1024.0</c:v>
                </c:pt>
                <c:pt idx="2">
                  <c:v>512.0</c:v>
                </c:pt>
                <c:pt idx="3">
                  <c:v>256.0</c:v>
                </c:pt>
                <c:pt idx="4">
                  <c:v>128.0</c:v>
                </c:pt>
                <c:pt idx="5">
                  <c:v>64.0</c:v>
                </c:pt>
                <c:pt idx="6">
                  <c:v>32.0</c:v>
                </c:pt>
              </c:numCache>
            </c:numRef>
          </c:cat>
          <c:val>
            <c:numRef>
              <c:f>Sheet3!$C$12:$C$18</c:f>
              <c:numCache>
                <c:formatCode>General</c:formatCode>
                <c:ptCount val="7"/>
                <c:pt idx="0">
                  <c:v>1.0</c:v>
                </c:pt>
                <c:pt idx="1">
                  <c:v>0.999699230684768</c:v>
                </c:pt>
                <c:pt idx="2">
                  <c:v>0.999584635476359</c:v>
                </c:pt>
                <c:pt idx="3">
                  <c:v>0.996866128871034</c:v>
                </c:pt>
                <c:pt idx="4">
                  <c:v>0.981892507102629</c:v>
                </c:pt>
                <c:pt idx="5">
                  <c:v>0.923478593126928</c:v>
                </c:pt>
                <c:pt idx="6">
                  <c:v>0.738796209619093</c:v>
                </c:pt>
              </c:numCache>
            </c:numRef>
          </c:val>
        </c:ser>
        <c:ser>
          <c:idx val="2"/>
          <c:order val="2"/>
          <c:tx>
            <c:strRef>
              <c:f>Sheet3!$D$11</c:f>
              <c:strCache>
                <c:ptCount val="1"/>
                <c:pt idx="0">
                  <c:v>vacation</c:v>
                </c:pt>
              </c:strCache>
            </c:strRef>
          </c:tx>
          <c:cat>
            <c:numRef>
              <c:f>Sheet3!$A$12:$A$18</c:f>
              <c:numCache>
                <c:formatCode>General</c:formatCode>
                <c:ptCount val="7"/>
                <c:pt idx="0">
                  <c:v>2048.0</c:v>
                </c:pt>
                <c:pt idx="1">
                  <c:v>1024.0</c:v>
                </c:pt>
                <c:pt idx="2">
                  <c:v>512.0</c:v>
                </c:pt>
                <c:pt idx="3">
                  <c:v>256.0</c:v>
                </c:pt>
                <c:pt idx="4">
                  <c:v>128.0</c:v>
                </c:pt>
                <c:pt idx="5">
                  <c:v>64.0</c:v>
                </c:pt>
                <c:pt idx="6">
                  <c:v>32.0</c:v>
                </c:pt>
              </c:numCache>
            </c:numRef>
          </c:cat>
          <c:val>
            <c:numRef>
              <c:f>Sheet3!$D$12:$D$18</c:f>
              <c:numCache>
                <c:formatCode>General</c:formatCode>
                <c:ptCount val="7"/>
                <c:pt idx="0">
                  <c:v>1.0</c:v>
                </c:pt>
                <c:pt idx="1">
                  <c:v>0.673999679564795</c:v>
                </c:pt>
                <c:pt idx="2">
                  <c:v>0.0924085567681455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0.00771021185643827</c:v>
                </c:pt>
              </c:numCache>
            </c:numRef>
          </c:val>
        </c:ser>
        <c:marker val="1"/>
        <c:axId val="291993320"/>
        <c:axId val="292000984"/>
      </c:lineChart>
      <c:catAx>
        <c:axId val="2919933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Read Signature Length (bits)</a:t>
                </a:r>
              </a:p>
            </c:rich>
          </c:tx>
          <c:layout>
            <c:manualLayout>
              <c:xMode val="edge"/>
              <c:yMode val="edge"/>
              <c:x val="0.223535939586499"/>
              <c:y val="0.857638888888889"/>
            </c:manualLayout>
          </c:layout>
        </c:title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ja-JP"/>
          </a:p>
        </c:txPr>
        <c:crossAx val="292000984"/>
        <c:crosses val="autoZero"/>
        <c:auto val="1"/>
        <c:lblAlgn val="ctr"/>
        <c:lblOffset val="100"/>
      </c:catAx>
      <c:valAx>
        <c:axId val="292000984"/>
        <c:scaling>
          <c:orientation val="minMax"/>
          <c:max val="1.0"/>
          <c:min val="0.0"/>
        </c:scaling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Normalized Speedup</a:t>
                </a:r>
              </a:p>
            </c:rich>
          </c:tx>
          <c:layout/>
        </c:title>
        <c:numFmt formatCode="0.0_);[Red]\(0.0\)" sourceLinked="0"/>
        <c:tickLblPos val="nextTo"/>
        <c:crossAx val="291993320"/>
        <c:crosses val="autoZero"/>
        <c:crossBetween val="between"/>
      </c:valAx>
    </c:plotArea>
    <c:plotVisOnly val="1"/>
  </c:chart>
  <c:spPr>
    <a:solidFill>
      <a:srgbClr val="FFFFFF"/>
    </a:solidFill>
    <a:ln>
      <a:noFill/>
    </a:ln>
  </c:spPr>
  <c:txPr>
    <a:bodyPr/>
    <a:lstStyle/>
    <a:p>
      <a:pPr>
        <a:defRPr sz="2000">
          <a:latin typeface="Gill Sans"/>
          <a:cs typeface="Gill Sans"/>
        </a:defRPr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2"/>
  <c:chart>
    <c:plotArea>
      <c:layout>
        <c:manualLayout>
          <c:layoutTarget val="inner"/>
          <c:xMode val="edge"/>
          <c:yMode val="edge"/>
          <c:x val="0.0933287401574803"/>
          <c:y val="0.0763888888888889"/>
          <c:w val="0.455174103237095"/>
          <c:h val="0.75833907480315"/>
        </c:manualLayout>
      </c:layout>
      <c:barChart>
        <c:barDir val="col"/>
        <c:grouping val="stacked"/>
        <c:ser>
          <c:idx val="0"/>
          <c:order val="0"/>
          <c:tx>
            <c:strRef>
              <c:f>Sheet1!$B$11</c:f>
              <c:strCache>
                <c:ptCount val="1"/>
                <c:pt idx="0">
                  <c:v>Busy</c:v>
                </c:pt>
              </c:strCache>
            </c:strRef>
          </c:tx>
          <c:cat>
            <c:strRef>
              <c:f>Sheet1!$A$12</c:f>
              <c:strCache>
                <c:ptCount val="1"/>
                <c:pt idx="0">
                  <c:v>vacation</c:v>
                </c:pt>
              </c:strCache>
            </c:strRef>
          </c:cat>
          <c:val>
            <c:numRef>
              <c:f>Sheet1!$B$12</c:f>
              <c:numCache>
                <c:formatCode>General</c:formatCode>
                <c:ptCount val="1"/>
                <c:pt idx="0">
                  <c:v>1.609025706170096</c:v>
                </c:pt>
              </c:numCache>
            </c:numRef>
          </c:val>
        </c:ser>
        <c:ser>
          <c:idx val="1"/>
          <c:order val="1"/>
          <c:tx>
            <c:strRef>
              <c:f>Sheet1!$C$11</c:f>
              <c:strCache>
                <c:ptCount val="1"/>
                <c:pt idx="0">
                  <c:v>STMcommit</c:v>
                </c:pt>
              </c:strCache>
            </c:strRef>
          </c:tx>
          <c:cat>
            <c:strRef>
              <c:f>Sheet1!$A$12</c:f>
              <c:strCache>
                <c:ptCount val="1"/>
                <c:pt idx="0">
                  <c:v>vacation</c:v>
                </c:pt>
              </c:strCache>
            </c:strRef>
          </c:cat>
          <c:val>
            <c:numRef>
              <c:f>Sheet1!$C$12</c:f>
              <c:numCache>
                <c:formatCode>General</c:formatCode>
                <c:ptCount val="1"/>
                <c:pt idx="0">
                  <c:v>1.474144826264393</c:v>
                </c:pt>
              </c:numCache>
            </c:numRef>
          </c:val>
        </c:ser>
        <c:ser>
          <c:idx val="2"/>
          <c:order val="2"/>
          <c:tx>
            <c:strRef>
              <c:f>Sheet1!$D$11</c:f>
              <c:strCache>
                <c:ptCount val="1"/>
                <c:pt idx="0">
                  <c:v>STMread</c:v>
                </c:pt>
              </c:strCache>
            </c:strRef>
          </c:tx>
          <c:cat>
            <c:strRef>
              <c:f>Sheet1!$A$12</c:f>
              <c:strCache>
                <c:ptCount val="1"/>
                <c:pt idx="0">
                  <c:v>vacation</c:v>
                </c:pt>
              </c:strCache>
            </c:strRef>
          </c:cat>
          <c:val>
            <c:numRef>
              <c:f>Sheet1!$D$12</c:f>
              <c:numCache>
                <c:formatCode>General</c:formatCode>
                <c:ptCount val="1"/>
                <c:pt idx="0">
                  <c:v>2.51719734565295</c:v>
                </c:pt>
              </c:numCache>
            </c:numRef>
          </c:val>
        </c:ser>
        <c:ser>
          <c:idx val="3"/>
          <c:order val="3"/>
          <c:tx>
            <c:strRef>
              <c:f>Sheet1!$E$11</c:f>
              <c:strCache>
                <c:ptCount val="1"/>
                <c:pt idx="0">
                  <c:v>STMwrite</c:v>
                </c:pt>
              </c:strCache>
            </c:strRef>
          </c:tx>
          <c:cat>
            <c:strRef>
              <c:f>Sheet1!$A$12</c:f>
              <c:strCache>
                <c:ptCount val="1"/>
                <c:pt idx="0">
                  <c:v>vacation</c:v>
                </c:pt>
              </c:strCache>
            </c:strRef>
          </c:cat>
          <c:val>
            <c:numRef>
              <c:f>Sheet1!$E$12</c:f>
              <c:numCache>
                <c:formatCode>General</c:formatCode>
                <c:ptCount val="1"/>
                <c:pt idx="0">
                  <c:v>0.0315921518890639</c:v>
                </c:pt>
              </c:numCache>
            </c:numRef>
          </c:val>
        </c:ser>
        <c:overlap val="100"/>
        <c:axId val="291590168"/>
        <c:axId val="291593512"/>
      </c:barChart>
      <c:catAx>
        <c:axId val="291590168"/>
        <c:scaling>
          <c:orientation val="minMax"/>
        </c:scaling>
        <c:axPos val="b"/>
        <c:tickLblPos val="nextTo"/>
        <c:crossAx val="291593512"/>
        <c:crosses val="autoZero"/>
        <c:auto val="1"/>
        <c:lblAlgn val="ctr"/>
        <c:lblOffset val="100"/>
      </c:catAx>
      <c:valAx>
        <c:axId val="291593512"/>
        <c:scaling>
          <c:orientation val="minMax"/>
        </c:scaling>
        <c:axPos val="l"/>
        <c:majorGridlines/>
        <c:numFmt formatCode="General" sourceLinked="1"/>
        <c:tickLblPos val="nextTo"/>
        <c:crossAx val="291590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4613954505687"/>
          <c:y val="0.187772309711286"/>
          <c:w val="0.348719378827646"/>
          <c:h val="0.624455380577428"/>
        </c:manualLayout>
      </c:layout>
    </c:legend>
    <c:plotVisOnly val="1"/>
  </c:chart>
  <c:spPr>
    <a:solidFill>
      <a:schemeClr val="bg1"/>
    </a:solidFill>
    <a:ln>
      <a:noFill/>
    </a:ln>
  </c:spPr>
  <c:txPr>
    <a:bodyPr/>
    <a:lstStyle/>
    <a:p>
      <a:pPr>
        <a:defRPr sz="2000">
          <a:latin typeface="Gill Sans"/>
          <a:cs typeface="Gill Sans"/>
        </a:defRPr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2"/>
  <c:chart>
    <c:plotArea>
      <c:layout/>
      <c:barChart>
        <c:barDir val="col"/>
        <c:grouping val="stacked"/>
        <c:ser>
          <c:idx val="0"/>
          <c:order val="0"/>
          <c:tx>
            <c:strRef>
              <c:f>Overhead!$C$40</c:f>
              <c:strCache>
                <c:ptCount val="1"/>
                <c:pt idx="0">
                  <c:v>Busy</c:v>
                </c:pt>
              </c:strCache>
            </c:strRef>
          </c:tx>
          <c:cat>
            <c:multiLvlStrRef>
              <c:f>Overhead!$A$41:$B$42</c:f>
              <c:multiLvlStrCache>
                <c:ptCount val="2"/>
                <c:lvl>
                  <c:pt idx="0">
                    <c:v>STM</c:v>
                  </c:pt>
                  <c:pt idx="1">
                    <c:v>SigTM</c:v>
                  </c:pt>
                </c:lvl>
                <c:lvl>
                  <c:pt idx="0">
                    <c:v>kmeans</c:v>
                  </c:pt>
                </c:lvl>
              </c:multiLvlStrCache>
            </c:multiLvlStrRef>
          </c:cat>
          <c:val>
            <c:numRef>
              <c:f>Overhead!$C$41:$C$42</c:f>
              <c:numCache>
                <c:formatCode>General</c:formatCode>
                <c:ptCount val="2"/>
                <c:pt idx="0">
                  <c:v>1.187421038796923</c:v>
                </c:pt>
                <c:pt idx="1">
                  <c:v>1.150983358244584</c:v>
                </c:pt>
              </c:numCache>
            </c:numRef>
          </c:val>
        </c:ser>
        <c:ser>
          <c:idx val="1"/>
          <c:order val="1"/>
          <c:tx>
            <c:strRef>
              <c:f>Overhead!$D$40</c:f>
              <c:strCache>
                <c:ptCount val="1"/>
                <c:pt idx="0">
                  <c:v>Commit</c:v>
                </c:pt>
              </c:strCache>
            </c:strRef>
          </c:tx>
          <c:cat>
            <c:multiLvlStrRef>
              <c:f>Overhead!$A$41:$B$42</c:f>
              <c:multiLvlStrCache>
                <c:ptCount val="2"/>
                <c:lvl>
                  <c:pt idx="0">
                    <c:v>STM</c:v>
                  </c:pt>
                  <c:pt idx="1">
                    <c:v>SigTM</c:v>
                  </c:pt>
                </c:lvl>
                <c:lvl>
                  <c:pt idx="0">
                    <c:v>kmeans</c:v>
                  </c:pt>
                </c:lvl>
              </c:multiLvlStrCache>
            </c:multiLvlStrRef>
          </c:cat>
          <c:val>
            <c:numRef>
              <c:f>Overhead!$D$41:$D$42</c:f>
              <c:numCache>
                <c:formatCode>General</c:formatCode>
                <c:ptCount val="2"/>
                <c:pt idx="0">
                  <c:v>0.403521541710619</c:v>
                </c:pt>
                <c:pt idx="1">
                  <c:v>0.0403367255412565</c:v>
                </c:pt>
              </c:numCache>
            </c:numRef>
          </c:val>
        </c:ser>
        <c:ser>
          <c:idx val="2"/>
          <c:order val="2"/>
          <c:tx>
            <c:strRef>
              <c:f>Overhead!$E$40</c:f>
              <c:strCache>
                <c:ptCount val="1"/>
                <c:pt idx="0">
                  <c:v>Read</c:v>
                </c:pt>
              </c:strCache>
            </c:strRef>
          </c:tx>
          <c:cat>
            <c:multiLvlStrRef>
              <c:f>Overhead!$A$41:$B$42</c:f>
              <c:multiLvlStrCache>
                <c:ptCount val="2"/>
                <c:lvl>
                  <c:pt idx="0">
                    <c:v>STM</c:v>
                  </c:pt>
                  <c:pt idx="1">
                    <c:v>SigTM</c:v>
                  </c:pt>
                </c:lvl>
                <c:lvl>
                  <c:pt idx="0">
                    <c:v>kmeans</c:v>
                  </c:pt>
                </c:lvl>
              </c:multiLvlStrCache>
            </c:multiLvlStrRef>
          </c:cat>
          <c:val>
            <c:numRef>
              <c:f>Overhead!$E$41:$E$42</c:f>
              <c:numCache>
                <c:formatCode>General</c:formatCode>
                <c:ptCount val="2"/>
                <c:pt idx="0">
                  <c:v>0.142685373246699</c:v>
                </c:pt>
                <c:pt idx="1">
                  <c:v>0.0355811265706162</c:v>
                </c:pt>
              </c:numCache>
            </c:numRef>
          </c:val>
        </c:ser>
        <c:ser>
          <c:idx val="3"/>
          <c:order val="3"/>
          <c:tx>
            <c:strRef>
              <c:f>Overhead!$F$40</c:f>
              <c:strCache>
                <c:ptCount val="1"/>
                <c:pt idx="0">
                  <c:v>Write</c:v>
                </c:pt>
              </c:strCache>
            </c:strRef>
          </c:tx>
          <c:cat>
            <c:multiLvlStrRef>
              <c:f>Overhead!$A$41:$B$42</c:f>
              <c:multiLvlStrCache>
                <c:ptCount val="2"/>
                <c:lvl>
                  <c:pt idx="0">
                    <c:v>STM</c:v>
                  </c:pt>
                  <c:pt idx="1">
                    <c:v>SigTM</c:v>
                  </c:pt>
                </c:lvl>
                <c:lvl>
                  <c:pt idx="0">
                    <c:v>kmeans</c:v>
                  </c:pt>
                </c:lvl>
              </c:multiLvlStrCache>
            </c:multiLvlStrRef>
          </c:cat>
          <c:val>
            <c:numRef>
              <c:f>Overhead!$F$41:$F$42</c:f>
              <c:numCache>
                <c:formatCode>General</c:formatCode>
                <c:ptCount val="2"/>
                <c:pt idx="0">
                  <c:v>0.124285870463284</c:v>
                </c:pt>
                <c:pt idx="1">
                  <c:v>0.0888557258125986</c:v>
                </c:pt>
              </c:numCache>
            </c:numRef>
          </c:val>
        </c:ser>
        <c:overlap val="100"/>
        <c:axId val="291662680"/>
        <c:axId val="291666024"/>
      </c:barChart>
      <c:catAx>
        <c:axId val="291662680"/>
        <c:scaling>
          <c:orientation val="minMax"/>
        </c:scaling>
        <c:axPos val="b"/>
        <c:tickLblPos val="nextTo"/>
        <c:crossAx val="291666024"/>
        <c:crosses val="autoZero"/>
        <c:auto val="1"/>
        <c:lblAlgn val="ctr"/>
        <c:lblOffset val="100"/>
      </c:catAx>
      <c:valAx>
        <c:axId val="29166602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n-US" altLang="ja-JP" b="0"/>
                  <a:t>Execution Time</a:t>
                </a:r>
              </a:p>
              <a:p>
                <a:pPr>
                  <a:defRPr b="0"/>
                </a:pPr>
                <a:r>
                  <a:rPr lang="en-US" altLang="ja-JP" sz="1600" b="0"/>
                  <a:t>(normalized to sequential)</a:t>
                </a:r>
              </a:p>
            </c:rich>
          </c:tx>
          <c:layout/>
        </c:title>
        <c:numFmt formatCode="0.0_);[Red]\(0.0\)" sourceLinked="0"/>
        <c:tickLblPos val="nextTo"/>
        <c:crossAx val="291662680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2000">
          <a:latin typeface="Gill Sans"/>
          <a:cs typeface="Gill Sans"/>
        </a:defRPr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2"/>
  <c:chart>
    <c:plotArea>
      <c:layout>
        <c:manualLayout>
          <c:layoutTarget val="inner"/>
          <c:xMode val="edge"/>
          <c:yMode val="edge"/>
          <c:x val="0.0933287401574803"/>
          <c:y val="0.0763888888888889"/>
          <c:w val="0.455174103237095"/>
          <c:h val="0.593067038495188"/>
        </c:manualLayout>
      </c:layout>
      <c:barChart>
        <c:barDir val="col"/>
        <c:grouping val="stacked"/>
        <c:ser>
          <c:idx val="0"/>
          <c:order val="0"/>
          <c:tx>
            <c:strRef>
              <c:f>Overhead!$C$44</c:f>
              <c:strCache>
                <c:ptCount val="1"/>
                <c:pt idx="0">
                  <c:v>Busy</c:v>
                </c:pt>
              </c:strCache>
            </c:strRef>
          </c:tx>
          <c:cat>
            <c:multiLvlStrRef>
              <c:f>Overhead!$A$45:$B$46</c:f>
              <c:multiLvlStrCache>
                <c:ptCount val="2"/>
                <c:lvl>
                  <c:pt idx="0">
                    <c:v>STM</c:v>
                  </c:pt>
                  <c:pt idx="1">
                    <c:v>SigTM</c:v>
                  </c:pt>
                </c:lvl>
                <c:lvl>
                  <c:pt idx="0">
                    <c:v>vacation</c:v>
                  </c:pt>
                </c:lvl>
              </c:multiLvlStrCache>
            </c:multiLvlStrRef>
          </c:cat>
          <c:val>
            <c:numRef>
              <c:f>Overhead!$C$45:$C$46</c:f>
              <c:numCache>
                <c:formatCode>General</c:formatCode>
                <c:ptCount val="2"/>
                <c:pt idx="0">
                  <c:v>1.609025706170096</c:v>
                </c:pt>
                <c:pt idx="1">
                  <c:v>1.174750339466663</c:v>
                </c:pt>
              </c:numCache>
            </c:numRef>
          </c:val>
        </c:ser>
        <c:ser>
          <c:idx val="1"/>
          <c:order val="1"/>
          <c:tx>
            <c:strRef>
              <c:f>Overhead!$D$44</c:f>
              <c:strCache>
                <c:ptCount val="1"/>
                <c:pt idx="0">
                  <c:v>Commit</c:v>
                </c:pt>
              </c:strCache>
            </c:strRef>
          </c:tx>
          <c:cat>
            <c:multiLvlStrRef>
              <c:f>Overhead!$A$45:$B$46</c:f>
              <c:multiLvlStrCache>
                <c:ptCount val="2"/>
                <c:lvl>
                  <c:pt idx="0">
                    <c:v>STM</c:v>
                  </c:pt>
                  <c:pt idx="1">
                    <c:v>SigTM</c:v>
                  </c:pt>
                </c:lvl>
                <c:lvl>
                  <c:pt idx="0">
                    <c:v>vacation</c:v>
                  </c:pt>
                </c:lvl>
              </c:multiLvlStrCache>
            </c:multiLvlStrRef>
          </c:cat>
          <c:val>
            <c:numRef>
              <c:f>Overhead!$D$45:$D$46</c:f>
              <c:numCache>
                <c:formatCode>General</c:formatCode>
                <c:ptCount val="2"/>
                <c:pt idx="0">
                  <c:v>1.474144826264393</c:v>
                </c:pt>
                <c:pt idx="1">
                  <c:v>0.0131851995577215</c:v>
                </c:pt>
              </c:numCache>
            </c:numRef>
          </c:val>
        </c:ser>
        <c:ser>
          <c:idx val="2"/>
          <c:order val="2"/>
          <c:tx>
            <c:strRef>
              <c:f>Overhead!$E$44</c:f>
              <c:strCache>
                <c:ptCount val="1"/>
                <c:pt idx="0">
                  <c:v>Read</c:v>
                </c:pt>
              </c:strCache>
            </c:strRef>
          </c:tx>
          <c:cat>
            <c:multiLvlStrRef>
              <c:f>Overhead!$A$45:$B$46</c:f>
              <c:multiLvlStrCache>
                <c:ptCount val="2"/>
                <c:lvl>
                  <c:pt idx="0">
                    <c:v>STM</c:v>
                  </c:pt>
                  <c:pt idx="1">
                    <c:v>SigTM</c:v>
                  </c:pt>
                </c:lvl>
                <c:lvl>
                  <c:pt idx="0">
                    <c:v>vacation</c:v>
                  </c:pt>
                </c:lvl>
              </c:multiLvlStrCache>
            </c:multiLvlStrRef>
          </c:cat>
          <c:val>
            <c:numRef>
              <c:f>Overhead!$E$45:$E$46</c:f>
              <c:numCache>
                <c:formatCode>General</c:formatCode>
                <c:ptCount val="2"/>
                <c:pt idx="0">
                  <c:v>2.51719734565295</c:v>
                </c:pt>
                <c:pt idx="1">
                  <c:v>0.942921972188917</c:v>
                </c:pt>
              </c:numCache>
            </c:numRef>
          </c:val>
        </c:ser>
        <c:ser>
          <c:idx val="3"/>
          <c:order val="3"/>
          <c:tx>
            <c:strRef>
              <c:f>Overhead!$F$44</c:f>
              <c:strCache>
                <c:ptCount val="1"/>
                <c:pt idx="0">
                  <c:v>Write</c:v>
                </c:pt>
              </c:strCache>
            </c:strRef>
          </c:tx>
          <c:cat>
            <c:multiLvlStrRef>
              <c:f>Overhead!$A$45:$B$46</c:f>
              <c:multiLvlStrCache>
                <c:ptCount val="2"/>
                <c:lvl>
                  <c:pt idx="0">
                    <c:v>STM</c:v>
                  </c:pt>
                  <c:pt idx="1">
                    <c:v>SigTM</c:v>
                  </c:pt>
                </c:lvl>
                <c:lvl>
                  <c:pt idx="0">
                    <c:v>vacation</c:v>
                  </c:pt>
                </c:lvl>
              </c:multiLvlStrCache>
            </c:multiLvlStrRef>
          </c:cat>
          <c:val>
            <c:numRef>
              <c:f>Overhead!$F$45:$F$46</c:f>
              <c:numCache>
                <c:formatCode>General</c:formatCode>
                <c:ptCount val="2"/>
                <c:pt idx="0">
                  <c:v>0.0315921518890639</c:v>
                </c:pt>
                <c:pt idx="1">
                  <c:v>0.0695978152442757</c:v>
                </c:pt>
              </c:numCache>
            </c:numRef>
          </c:val>
        </c:ser>
        <c:overlap val="100"/>
        <c:axId val="291701848"/>
        <c:axId val="291705192"/>
      </c:barChart>
      <c:catAx>
        <c:axId val="291701848"/>
        <c:scaling>
          <c:orientation val="minMax"/>
        </c:scaling>
        <c:axPos val="b"/>
        <c:tickLblPos val="nextTo"/>
        <c:crossAx val="291705192"/>
        <c:crosses val="autoZero"/>
        <c:auto val="1"/>
        <c:lblAlgn val="ctr"/>
        <c:lblOffset val="100"/>
      </c:catAx>
      <c:valAx>
        <c:axId val="291705192"/>
        <c:scaling>
          <c:orientation val="minMax"/>
        </c:scaling>
        <c:axPos val="l"/>
        <c:majorGridlines/>
        <c:numFmt formatCode="General" sourceLinked="1"/>
        <c:tickLblPos val="nextTo"/>
        <c:crossAx val="291701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4613954505687"/>
          <c:y val="0.142633420822397"/>
          <c:w val="0.260400262467192"/>
          <c:h val="0.399033245844269"/>
        </c:manualLayout>
      </c:layout>
    </c:legend>
    <c:plotVisOnly val="1"/>
  </c:chart>
  <c:spPr>
    <a:solidFill>
      <a:schemeClr val="bg1"/>
    </a:solidFill>
    <a:ln>
      <a:noFill/>
    </a:ln>
  </c:spPr>
  <c:txPr>
    <a:bodyPr/>
    <a:lstStyle/>
    <a:p>
      <a:pPr>
        <a:defRPr sz="2000">
          <a:latin typeface="Gill Sans"/>
          <a:cs typeface="Gill Sans"/>
        </a:defRPr>
      </a:pPr>
      <a:endParaRPr lang="ja-JP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26"/>
  <c:chart>
    <c:autoTitleDeleted val="1"/>
    <c:plotArea>
      <c:layout>
        <c:manualLayout>
          <c:layoutTarget val="inner"/>
          <c:xMode val="edge"/>
          <c:yMode val="edge"/>
          <c:x val="0.153111617626744"/>
          <c:y val="0.323653762029746"/>
          <c:w val="0.789373762490215"/>
          <c:h val="0.195297705842325"/>
        </c:manualLayout>
      </c:layout>
      <c:scatterChart>
        <c:scatterStyle val="lineMarker"/>
        <c:ser>
          <c:idx val="0"/>
          <c:order val="0"/>
          <c:tx>
            <c:strRef>
              <c:f>Sheet2!$J$10</c:f>
              <c:strCache>
                <c:ptCount val="1"/>
                <c:pt idx="0">
                  <c:v>HTM</c:v>
                </c:pt>
              </c:strCache>
            </c:strRef>
          </c:tx>
          <c:xVal>
            <c:numRef>
              <c:f>Sheet2!$I$11</c:f>
              <c:numCache>
                <c:formatCode>General</c:formatCode>
                <c:ptCount val="1"/>
                <c:pt idx="0">
                  <c:v>1.0</c:v>
                </c:pt>
              </c:numCache>
            </c:numRef>
          </c:xVal>
          <c:yVal>
            <c:numRef>
              <c:f>Sheet2!$J$11</c:f>
              <c:numCache>
                <c:formatCode>General</c:formatCode>
                <c:ptCount val="1"/>
                <c:pt idx="0">
                  <c:v>0.988405257391672</c:v>
                </c:pt>
              </c:numCache>
            </c:numRef>
          </c:yVal>
        </c:ser>
        <c:ser>
          <c:idx val="1"/>
          <c:order val="1"/>
          <c:tx>
            <c:strRef>
              <c:f>Sheet2!$K$10</c:f>
              <c:strCache>
                <c:ptCount val="1"/>
                <c:pt idx="0">
                  <c:v>SigTM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xVal>
            <c:numRef>
              <c:f>Sheet2!$I$11</c:f>
              <c:numCache>
                <c:formatCode>General</c:formatCode>
                <c:ptCount val="1"/>
                <c:pt idx="0">
                  <c:v>1.0</c:v>
                </c:pt>
              </c:numCache>
            </c:numRef>
          </c:xVal>
          <c:yVal>
            <c:numRef>
              <c:f>Sheet2!$K$11</c:f>
              <c:numCache>
                <c:formatCode>General</c:formatCode>
                <c:ptCount val="1"/>
                <c:pt idx="0">
                  <c:v>0.454451398297578</c:v>
                </c:pt>
              </c:numCache>
            </c:numRef>
          </c:yVal>
        </c:ser>
        <c:ser>
          <c:idx val="2"/>
          <c:order val="2"/>
          <c:tx>
            <c:strRef>
              <c:f>Sheet2!$L$10</c:f>
              <c:strCache>
                <c:ptCount val="1"/>
                <c:pt idx="0">
                  <c:v>STM</c:v>
                </c:pt>
              </c:strCache>
            </c:strRef>
          </c:tx>
          <c:xVal>
            <c:numRef>
              <c:f>Sheet2!$I$11</c:f>
              <c:numCache>
                <c:formatCode>General</c:formatCode>
                <c:ptCount val="1"/>
                <c:pt idx="0">
                  <c:v>1.0</c:v>
                </c:pt>
              </c:numCache>
            </c:numRef>
          </c:xVal>
          <c:yVal>
            <c:numRef>
              <c:f>Sheet2!$L$11</c:f>
              <c:numCache>
                <c:formatCode>General</c:formatCode>
                <c:ptCount val="1"/>
                <c:pt idx="0">
                  <c:v>0.177558078302657</c:v>
                </c:pt>
              </c:numCache>
            </c:numRef>
          </c:yVal>
        </c:ser>
        <c:axId val="291767672"/>
        <c:axId val="291770888"/>
      </c:scatterChart>
      <c:valAx>
        <c:axId val="291767672"/>
        <c:scaling>
          <c:orientation val="minMax"/>
          <c:max val="17.0"/>
          <c:min val="0.0"/>
        </c:scaling>
        <c:axPos val="b"/>
        <c:numFmt formatCode="General" sourceLinked="1"/>
        <c:tickLblPos val="nextTo"/>
        <c:crossAx val="291770888"/>
        <c:crosses val="autoZero"/>
        <c:crossBetween val="midCat"/>
      </c:valAx>
      <c:valAx>
        <c:axId val="291770888"/>
        <c:scaling>
          <c:orientation val="minMax"/>
          <c:max val="16.0"/>
          <c:min val="0.0"/>
        </c:scaling>
        <c:delete val="1"/>
        <c:axPos val="l"/>
        <c:majorGridlines/>
        <c:numFmt formatCode="General" sourceLinked="1"/>
        <c:tickLblPos val="nextTo"/>
        <c:crossAx val="291767672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300374706451167"/>
          <c:y val="0.0185185185185185"/>
          <c:w val="0.399250471980476"/>
          <c:h val="0.0886740546320599"/>
        </c:manualLayout>
      </c:layout>
    </c:legend>
    <c:plotVisOnly val="1"/>
  </c:chart>
  <c:spPr>
    <a:ln>
      <a:noFill/>
    </a:ln>
  </c:spPr>
  <c:txPr>
    <a:bodyPr/>
    <a:lstStyle/>
    <a:p>
      <a:pPr>
        <a:defRPr sz="2000">
          <a:latin typeface="Gill Sans"/>
          <a:cs typeface="Gill Sans"/>
        </a:defRPr>
      </a:pPr>
      <a:endParaRPr lang="ja-JP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26"/>
  <c:chart>
    <c:title>
      <c:tx>
        <c:rich>
          <a:bodyPr/>
          <a:lstStyle/>
          <a:p>
            <a:pPr>
              <a:defRPr b="0"/>
            </a:pPr>
            <a:r>
              <a:rPr lang="en-US" b="0"/>
              <a:t>kmeans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Sheet2!$C$10</c:f>
              <c:strCache>
                <c:ptCount val="1"/>
                <c:pt idx="0">
                  <c:v>HTM</c:v>
                </c:pt>
              </c:strCache>
            </c:strRef>
          </c:tx>
          <c:xVal>
            <c:numRef>
              <c:f>Sheet2!$B$11:$B$15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  <c:pt idx="4">
                  <c:v>16.0</c:v>
                </c:pt>
              </c:numCache>
            </c:numRef>
          </c:xVal>
          <c:yVal>
            <c:numRef>
              <c:f>Sheet2!$C$11:$C$15</c:f>
              <c:numCache>
                <c:formatCode>General</c:formatCode>
                <c:ptCount val="5"/>
                <c:pt idx="0">
                  <c:v>0.989608929739244</c:v>
                </c:pt>
                <c:pt idx="1">
                  <c:v>1.960644388613305</c:v>
                </c:pt>
                <c:pt idx="2">
                  <c:v>3.907793490961345</c:v>
                </c:pt>
                <c:pt idx="3">
                  <c:v>7.782828594512413</c:v>
                </c:pt>
                <c:pt idx="4">
                  <c:v>15.47954418325038</c:v>
                </c:pt>
              </c:numCache>
            </c:numRef>
          </c:yVal>
        </c:ser>
        <c:ser>
          <c:idx val="1"/>
          <c:order val="1"/>
          <c:tx>
            <c:strRef>
              <c:f>Sheet2!$D$10</c:f>
              <c:strCache>
                <c:ptCount val="1"/>
                <c:pt idx="0">
                  <c:v>SigTM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xVal>
            <c:numRef>
              <c:f>Sheet2!$B$11:$B$15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  <c:pt idx="4">
                  <c:v>16.0</c:v>
                </c:pt>
              </c:numCache>
            </c:numRef>
          </c:xVal>
          <c:yVal>
            <c:numRef>
              <c:f>Sheet2!$D$11:$D$15</c:f>
              <c:numCache>
                <c:formatCode>General</c:formatCode>
                <c:ptCount val="5"/>
                <c:pt idx="0">
                  <c:v>0.760018794133505</c:v>
                </c:pt>
                <c:pt idx="1">
                  <c:v>1.506127764649943</c:v>
                </c:pt>
                <c:pt idx="2">
                  <c:v>2.996748859043137</c:v>
                </c:pt>
                <c:pt idx="3">
                  <c:v>5.927861801238754</c:v>
                </c:pt>
                <c:pt idx="4">
                  <c:v>11.61514539524618</c:v>
                </c:pt>
              </c:numCache>
            </c:numRef>
          </c:yVal>
        </c:ser>
        <c:ser>
          <c:idx val="2"/>
          <c:order val="2"/>
          <c:tx>
            <c:strRef>
              <c:f>Sheet2!$E$10</c:f>
              <c:strCache>
                <c:ptCount val="1"/>
                <c:pt idx="0">
                  <c:v>STM</c:v>
                </c:pt>
              </c:strCache>
            </c:strRef>
          </c:tx>
          <c:xVal>
            <c:numRef>
              <c:f>Sheet2!$B$11:$B$15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  <c:pt idx="4">
                  <c:v>16.0</c:v>
                </c:pt>
              </c:numCache>
            </c:numRef>
          </c:xVal>
          <c:yVal>
            <c:numRef>
              <c:f>Sheet2!$E$11:$E$15</c:f>
              <c:numCache>
                <c:formatCode>General</c:formatCode>
                <c:ptCount val="5"/>
                <c:pt idx="0">
                  <c:v>0.538238096388113</c:v>
                </c:pt>
                <c:pt idx="1">
                  <c:v>1.052955633768212</c:v>
                </c:pt>
                <c:pt idx="2">
                  <c:v>2.088909435940977</c:v>
                </c:pt>
                <c:pt idx="3">
                  <c:v>4.054141369791775</c:v>
                </c:pt>
                <c:pt idx="4">
                  <c:v>7.700527199879212</c:v>
                </c:pt>
              </c:numCache>
            </c:numRef>
          </c:yVal>
        </c:ser>
        <c:axId val="291807368"/>
        <c:axId val="291814872"/>
      </c:scatterChart>
      <c:valAx>
        <c:axId val="291807368"/>
        <c:scaling>
          <c:orientation val="minMax"/>
          <c:max val="17.0"/>
          <c:min val="0.0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Processor Cores</a:t>
                </a:r>
              </a:p>
            </c:rich>
          </c:tx>
          <c:layout/>
        </c:title>
        <c:numFmt formatCode="General" sourceLinked="1"/>
        <c:tickLblPos val="nextTo"/>
        <c:crossAx val="291814872"/>
        <c:crosses val="autoZero"/>
        <c:crossBetween val="midCat"/>
      </c:valAx>
      <c:valAx>
        <c:axId val="291814872"/>
        <c:scaling>
          <c:orientation val="minMax"/>
          <c:max val="16.0"/>
          <c:min val="0.0"/>
        </c:scaling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Speedup</a:t>
                </a:r>
              </a:p>
            </c:rich>
          </c:tx>
          <c:layout/>
        </c:title>
        <c:numFmt formatCode="General" sourceLinked="1"/>
        <c:tickLblPos val="nextTo"/>
        <c:crossAx val="291807368"/>
        <c:crosses val="autoZero"/>
        <c:crossBetween val="midCat"/>
      </c:valAx>
    </c:plotArea>
    <c:plotVisOnly val="1"/>
  </c:chart>
  <c:spPr>
    <a:solidFill>
      <a:schemeClr val="bg1"/>
    </a:solidFill>
    <a:ln>
      <a:noFill/>
    </a:ln>
  </c:spPr>
  <c:txPr>
    <a:bodyPr/>
    <a:lstStyle/>
    <a:p>
      <a:pPr>
        <a:defRPr sz="2000">
          <a:latin typeface="Gill Sans"/>
          <a:cs typeface="Gill Sans"/>
        </a:defRPr>
      </a:pPr>
      <a:endParaRPr lang="ja-JP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26"/>
  <c:chart>
    <c:title>
      <c:tx>
        <c:rich>
          <a:bodyPr/>
          <a:lstStyle/>
          <a:p>
            <a:pPr>
              <a:defRPr b="0"/>
            </a:pPr>
            <a:r>
              <a:rPr lang="en-US" b="0"/>
              <a:t>vacation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Sheet2!$J$10</c:f>
              <c:strCache>
                <c:ptCount val="1"/>
                <c:pt idx="0">
                  <c:v>HTM</c:v>
                </c:pt>
              </c:strCache>
            </c:strRef>
          </c:tx>
          <c:xVal>
            <c:numRef>
              <c:f>Sheet2!$I$11:$I$15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  <c:pt idx="4">
                  <c:v>16.0</c:v>
                </c:pt>
              </c:numCache>
            </c:numRef>
          </c:xVal>
          <c:yVal>
            <c:numRef>
              <c:f>Sheet2!$J$11:$J$15</c:f>
              <c:numCache>
                <c:formatCode>General</c:formatCode>
                <c:ptCount val="5"/>
                <c:pt idx="0">
                  <c:v>0.988405257391672</c:v>
                </c:pt>
                <c:pt idx="1">
                  <c:v>1.934828258572356</c:v>
                </c:pt>
                <c:pt idx="2">
                  <c:v>3.808398846737512</c:v>
                </c:pt>
                <c:pt idx="3">
                  <c:v>7.359749964486419</c:v>
                </c:pt>
                <c:pt idx="4">
                  <c:v>13.34839642384333</c:v>
                </c:pt>
              </c:numCache>
            </c:numRef>
          </c:yVal>
        </c:ser>
        <c:ser>
          <c:idx val="1"/>
          <c:order val="1"/>
          <c:tx>
            <c:strRef>
              <c:f>Sheet2!$K$10</c:f>
              <c:strCache>
                <c:ptCount val="1"/>
                <c:pt idx="0">
                  <c:v>SigTM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xVal>
            <c:numRef>
              <c:f>Sheet2!$I$11:$I$15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  <c:pt idx="4">
                  <c:v>16.0</c:v>
                </c:pt>
              </c:numCache>
            </c:numRef>
          </c:xVal>
          <c:yVal>
            <c:numRef>
              <c:f>Sheet2!$K$11:$K$15</c:f>
              <c:numCache>
                <c:formatCode>General</c:formatCode>
                <c:ptCount val="5"/>
                <c:pt idx="0">
                  <c:v>0.454451398297578</c:v>
                </c:pt>
                <c:pt idx="1">
                  <c:v>0.901276336201591</c:v>
                </c:pt>
                <c:pt idx="2">
                  <c:v>1.776266945154838</c:v>
                </c:pt>
                <c:pt idx="3">
                  <c:v>3.452742471102717</c:v>
                </c:pt>
                <c:pt idx="4">
                  <c:v>6.731804344392971</c:v>
                </c:pt>
              </c:numCache>
            </c:numRef>
          </c:yVal>
        </c:ser>
        <c:ser>
          <c:idx val="2"/>
          <c:order val="2"/>
          <c:tx>
            <c:strRef>
              <c:f>Sheet2!$L$10</c:f>
              <c:strCache>
                <c:ptCount val="1"/>
                <c:pt idx="0">
                  <c:v>STM</c:v>
                </c:pt>
              </c:strCache>
            </c:strRef>
          </c:tx>
          <c:xVal>
            <c:numRef>
              <c:f>Sheet2!$I$11:$I$15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  <c:pt idx="4">
                  <c:v>16.0</c:v>
                </c:pt>
              </c:numCache>
            </c:numRef>
          </c:xVal>
          <c:yVal>
            <c:numRef>
              <c:f>Sheet2!$L$11:$L$15</c:f>
              <c:numCache>
                <c:formatCode>General</c:formatCode>
                <c:ptCount val="5"/>
                <c:pt idx="0">
                  <c:v>0.177558078302657</c:v>
                </c:pt>
                <c:pt idx="1">
                  <c:v>0.353097332594924</c:v>
                </c:pt>
                <c:pt idx="2">
                  <c:v>0.697380527624755</c:v>
                </c:pt>
                <c:pt idx="3">
                  <c:v>1.369801049614499</c:v>
                </c:pt>
                <c:pt idx="4">
                  <c:v>2.705239417753668</c:v>
                </c:pt>
              </c:numCache>
            </c:numRef>
          </c:yVal>
        </c:ser>
        <c:axId val="291848616"/>
        <c:axId val="291856104"/>
      </c:scatterChart>
      <c:valAx>
        <c:axId val="291848616"/>
        <c:scaling>
          <c:orientation val="minMax"/>
          <c:max val="17.0"/>
          <c:min val="0.0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Processor Cores</a:t>
                </a:r>
              </a:p>
            </c:rich>
          </c:tx>
          <c:layout/>
        </c:title>
        <c:numFmt formatCode="General" sourceLinked="1"/>
        <c:tickLblPos val="nextTo"/>
        <c:crossAx val="291856104"/>
        <c:crosses val="autoZero"/>
        <c:crossBetween val="midCat"/>
      </c:valAx>
      <c:valAx>
        <c:axId val="291856104"/>
        <c:scaling>
          <c:orientation val="minMax"/>
          <c:max val="16.0"/>
          <c:min val="0.0"/>
        </c:scaling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Speedup</a:t>
                </a:r>
              </a:p>
            </c:rich>
          </c:tx>
          <c:layout/>
        </c:title>
        <c:numFmt formatCode="General" sourceLinked="1"/>
        <c:tickLblPos val="nextTo"/>
        <c:crossAx val="291848616"/>
        <c:crosses val="autoZero"/>
        <c:crossBetween val="midCat"/>
      </c:valAx>
    </c:plotArea>
    <c:plotVisOnly val="1"/>
  </c:chart>
  <c:spPr>
    <a:solidFill>
      <a:schemeClr val="bg1"/>
    </a:solidFill>
    <a:ln>
      <a:noFill/>
    </a:ln>
  </c:spPr>
  <c:txPr>
    <a:bodyPr/>
    <a:lstStyle/>
    <a:p>
      <a:pPr>
        <a:defRPr sz="2000">
          <a:latin typeface="Gill Sans"/>
          <a:cs typeface="Gill Sans"/>
        </a:defRPr>
      </a:pPr>
      <a:endParaRPr lang="ja-JP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>
        <c:manualLayout>
          <c:layoutTarget val="inner"/>
          <c:xMode val="edge"/>
          <c:yMode val="edge"/>
          <c:x val="0.275642814385044"/>
          <c:y val="0.540917760279965"/>
          <c:w val="0.45535133766174"/>
          <c:h val="0.135197944006999"/>
        </c:manualLayout>
      </c:layout>
      <c:lineChart>
        <c:grouping val="standard"/>
        <c:ser>
          <c:idx val="0"/>
          <c:order val="0"/>
          <c:tx>
            <c:strRef>
              <c:f>Sheet3!$I$11</c:f>
              <c:strCache>
                <c:ptCount val="1"/>
                <c:pt idx="0">
                  <c:v>intruder</c:v>
                </c:pt>
              </c:strCache>
            </c:strRef>
          </c:tx>
          <c:cat>
            <c:numRef>
              <c:f>Sheet3!$H$12:$H$18</c:f>
              <c:numCache>
                <c:formatCode>General</c:formatCode>
                <c:ptCount val="7"/>
                <c:pt idx="0">
                  <c:v>2048.0</c:v>
                </c:pt>
                <c:pt idx="1">
                  <c:v>1024.0</c:v>
                </c:pt>
                <c:pt idx="2">
                  <c:v>512.0</c:v>
                </c:pt>
                <c:pt idx="3">
                  <c:v>256.0</c:v>
                </c:pt>
                <c:pt idx="4">
                  <c:v>128.0</c:v>
                </c:pt>
                <c:pt idx="5">
                  <c:v>64.0</c:v>
                </c:pt>
                <c:pt idx="6">
                  <c:v>32.0</c:v>
                </c:pt>
              </c:numCache>
            </c:numRef>
          </c:cat>
          <c:val>
            <c:numRef>
              <c:f>Sheet3!$I$12:$I$18</c:f>
              <c:numCache>
                <c:formatCode>General</c:formatCode>
                <c:ptCount val="7"/>
                <c:pt idx="0">
                  <c:v>1.0</c:v>
                </c:pt>
                <c:pt idx="1">
                  <c:v>0.991207177225799</c:v>
                </c:pt>
                <c:pt idx="2">
                  <c:v>0.992997127555328</c:v>
                </c:pt>
                <c:pt idx="3">
                  <c:v>0.987941440372174</c:v>
                </c:pt>
                <c:pt idx="4">
                  <c:v>0.982545876682404</c:v>
                </c:pt>
                <c:pt idx="5">
                  <c:v>0.954334434402819</c:v>
                </c:pt>
                <c:pt idx="6">
                  <c:v>0.901244789653371</c:v>
                </c:pt>
              </c:numCache>
            </c:numRef>
          </c:val>
        </c:ser>
        <c:ser>
          <c:idx val="1"/>
          <c:order val="1"/>
          <c:tx>
            <c:strRef>
              <c:f>Sheet3!$J$11</c:f>
              <c:strCache>
                <c:ptCount val="1"/>
                <c:pt idx="0">
                  <c:v>kmeans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cat>
            <c:numRef>
              <c:f>Sheet3!$H$12:$H$18</c:f>
              <c:numCache>
                <c:formatCode>General</c:formatCode>
                <c:ptCount val="7"/>
                <c:pt idx="0">
                  <c:v>2048.0</c:v>
                </c:pt>
                <c:pt idx="1">
                  <c:v>1024.0</c:v>
                </c:pt>
                <c:pt idx="2">
                  <c:v>512.0</c:v>
                </c:pt>
                <c:pt idx="3">
                  <c:v>256.0</c:v>
                </c:pt>
                <c:pt idx="4">
                  <c:v>128.0</c:v>
                </c:pt>
                <c:pt idx="5">
                  <c:v>64.0</c:v>
                </c:pt>
                <c:pt idx="6">
                  <c:v>32.0</c:v>
                </c:pt>
              </c:numCache>
            </c:numRef>
          </c:cat>
          <c:val>
            <c:numRef>
              <c:f>Sheet3!$J$12:$J$18</c:f>
              <c:numCache>
                <c:formatCode>General</c:formatCode>
                <c:ptCount val="7"/>
                <c:pt idx="0">
                  <c:v>1.0</c:v>
                </c:pt>
                <c:pt idx="1">
                  <c:v>0.99886620708138</c:v>
                </c:pt>
                <c:pt idx="2">
                  <c:v>0.996320322245843</c:v>
                </c:pt>
                <c:pt idx="3">
                  <c:v>0.993734732092159</c:v>
                </c:pt>
                <c:pt idx="4">
                  <c:v>0.992359387900758</c:v>
                </c:pt>
                <c:pt idx="5">
                  <c:v>0.98889441342504</c:v>
                </c:pt>
                <c:pt idx="6">
                  <c:v>0.986546770054878</c:v>
                </c:pt>
              </c:numCache>
            </c:numRef>
          </c:val>
        </c:ser>
        <c:ser>
          <c:idx val="2"/>
          <c:order val="2"/>
          <c:tx>
            <c:strRef>
              <c:f>Sheet3!$K$11</c:f>
              <c:strCache>
                <c:ptCount val="1"/>
                <c:pt idx="0">
                  <c:v>vacation</c:v>
                </c:pt>
              </c:strCache>
            </c:strRef>
          </c:tx>
          <c:cat>
            <c:numRef>
              <c:f>Sheet3!$H$12:$H$18</c:f>
              <c:numCache>
                <c:formatCode>General</c:formatCode>
                <c:ptCount val="7"/>
                <c:pt idx="0">
                  <c:v>2048.0</c:v>
                </c:pt>
                <c:pt idx="1">
                  <c:v>1024.0</c:v>
                </c:pt>
                <c:pt idx="2">
                  <c:v>512.0</c:v>
                </c:pt>
                <c:pt idx="3">
                  <c:v>256.0</c:v>
                </c:pt>
                <c:pt idx="4">
                  <c:v>128.0</c:v>
                </c:pt>
                <c:pt idx="5">
                  <c:v>64.0</c:v>
                </c:pt>
                <c:pt idx="6">
                  <c:v>32.0</c:v>
                </c:pt>
              </c:numCache>
            </c:numRef>
          </c:cat>
          <c:val>
            <c:numRef>
              <c:f>Sheet3!$K$12:$K$18</c:f>
              <c:numCache>
                <c:formatCode>General</c:formatCode>
                <c:ptCount val="7"/>
                <c:pt idx="0">
                  <c:v>1.0</c:v>
                </c:pt>
                <c:pt idx="1">
                  <c:v>0.998605165282704</c:v>
                </c:pt>
                <c:pt idx="2">
                  <c:v>0.998460197381905</c:v>
                </c:pt>
                <c:pt idx="3">
                  <c:v>0.998288823187227</c:v>
                </c:pt>
                <c:pt idx="4">
                  <c:v>0.998057403159363</c:v>
                </c:pt>
                <c:pt idx="5">
                  <c:v>0.997608880563731</c:v>
                </c:pt>
                <c:pt idx="6">
                  <c:v>0.996614807093737</c:v>
                </c:pt>
              </c:numCache>
            </c:numRef>
          </c:val>
        </c:ser>
        <c:marker val="1"/>
        <c:axId val="291915208"/>
        <c:axId val="291918408"/>
      </c:lineChart>
      <c:catAx>
        <c:axId val="291915208"/>
        <c:scaling>
          <c:orientation val="minMax"/>
        </c:scaling>
        <c:axPos val="b"/>
        <c:numFmt formatCode="General" sourceLinked="1"/>
        <c:tickLblPos val="nextTo"/>
        <c:crossAx val="291918408"/>
        <c:crosses val="autoZero"/>
        <c:auto val="1"/>
        <c:lblAlgn val="ctr"/>
        <c:lblOffset val="100"/>
      </c:catAx>
      <c:valAx>
        <c:axId val="291918408"/>
        <c:scaling>
          <c:orientation val="minMax"/>
          <c:max val="1.0"/>
          <c:min val="0.8"/>
        </c:scaling>
        <c:axPos val="l"/>
        <c:majorGridlines/>
        <c:numFmt formatCode="0.00_);[Red]\(0.00\)" sourceLinked="0"/>
        <c:tickLblPos val="nextTo"/>
        <c:crossAx val="291915208"/>
        <c:crosses val="autoZero"/>
        <c:crossBetween val="between"/>
      </c:valAx>
    </c:plotArea>
    <c:legend>
      <c:legendPos val="t"/>
      <c:layout/>
    </c:legend>
    <c:plotVisOnly val="1"/>
  </c:chart>
  <c:spPr>
    <a:ln>
      <a:noFill/>
    </a:ln>
  </c:spPr>
  <c:txPr>
    <a:bodyPr/>
    <a:lstStyle/>
    <a:p>
      <a:pPr>
        <a:defRPr sz="2000">
          <a:latin typeface="Gill Sans"/>
          <a:cs typeface="Gill Sans"/>
        </a:defRPr>
      </a:pPr>
      <a:endParaRPr lang="ja-JP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26"/>
  <c:chart>
    <c:plotArea>
      <c:layout>
        <c:manualLayout>
          <c:layoutTarget val="inner"/>
          <c:xMode val="edge"/>
          <c:yMode val="edge"/>
          <c:x val="0.296899663857807"/>
          <c:y val="0.0512820512820513"/>
          <c:w val="0.670936593452134"/>
          <c:h val="0.591460057877381"/>
        </c:manualLayout>
      </c:layout>
      <c:lineChart>
        <c:grouping val="standard"/>
        <c:ser>
          <c:idx val="0"/>
          <c:order val="0"/>
          <c:tx>
            <c:strRef>
              <c:f>Sheet3!$I$11</c:f>
              <c:strCache>
                <c:ptCount val="1"/>
                <c:pt idx="0">
                  <c:v>intruder</c:v>
                </c:pt>
              </c:strCache>
            </c:strRef>
          </c:tx>
          <c:cat>
            <c:numRef>
              <c:f>Sheet3!$H$12:$H$18</c:f>
              <c:numCache>
                <c:formatCode>General</c:formatCode>
                <c:ptCount val="7"/>
                <c:pt idx="0">
                  <c:v>2048.0</c:v>
                </c:pt>
                <c:pt idx="1">
                  <c:v>1024.0</c:v>
                </c:pt>
                <c:pt idx="2">
                  <c:v>512.0</c:v>
                </c:pt>
                <c:pt idx="3">
                  <c:v>256.0</c:v>
                </c:pt>
                <c:pt idx="4">
                  <c:v>128.0</c:v>
                </c:pt>
                <c:pt idx="5">
                  <c:v>64.0</c:v>
                </c:pt>
                <c:pt idx="6">
                  <c:v>32.0</c:v>
                </c:pt>
              </c:numCache>
            </c:numRef>
          </c:cat>
          <c:val>
            <c:numRef>
              <c:f>Sheet3!$I$12:$I$18</c:f>
              <c:numCache>
                <c:formatCode>General</c:formatCode>
                <c:ptCount val="7"/>
                <c:pt idx="0">
                  <c:v>1.0</c:v>
                </c:pt>
                <c:pt idx="1">
                  <c:v>0.991207177225799</c:v>
                </c:pt>
                <c:pt idx="2">
                  <c:v>0.992997127555328</c:v>
                </c:pt>
                <c:pt idx="3">
                  <c:v>0.987941440372174</c:v>
                </c:pt>
                <c:pt idx="4">
                  <c:v>0.982545876682404</c:v>
                </c:pt>
                <c:pt idx="5">
                  <c:v>0.954334434402819</c:v>
                </c:pt>
                <c:pt idx="6">
                  <c:v>0.901244789653371</c:v>
                </c:pt>
              </c:numCache>
            </c:numRef>
          </c:val>
        </c:ser>
        <c:ser>
          <c:idx val="1"/>
          <c:order val="1"/>
          <c:tx>
            <c:strRef>
              <c:f>Sheet3!$J$11</c:f>
              <c:strCache>
                <c:ptCount val="1"/>
                <c:pt idx="0">
                  <c:v>kmeans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cat>
            <c:numRef>
              <c:f>Sheet3!$H$12:$H$18</c:f>
              <c:numCache>
                <c:formatCode>General</c:formatCode>
                <c:ptCount val="7"/>
                <c:pt idx="0">
                  <c:v>2048.0</c:v>
                </c:pt>
                <c:pt idx="1">
                  <c:v>1024.0</c:v>
                </c:pt>
                <c:pt idx="2">
                  <c:v>512.0</c:v>
                </c:pt>
                <c:pt idx="3">
                  <c:v>256.0</c:v>
                </c:pt>
                <c:pt idx="4">
                  <c:v>128.0</c:v>
                </c:pt>
                <c:pt idx="5">
                  <c:v>64.0</c:v>
                </c:pt>
                <c:pt idx="6">
                  <c:v>32.0</c:v>
                </c:pt>
              </c:numCache>
            </c:numRef>
          </c:cat>
          <c:val>
            <c:numRef>
              <c:f>Sheet3!$J$12:$J$18</c:f>
              <c:numCache>
                <c:formatCode>General</c:formatCode>
                <c:ptCount val="7"/>
                <c:pt idx="0">
                  <c:v>1.0</c:v>
                </c:pt>
                <c:pt idx="1">
                  <c:v>0.99886620708138</c:v>
                </c:pt>
                <c:pt idx="2">
                  <c:v>0.996320322245843</c:v>
                </c:pt>
                <c:pt idx="3">
                  <c:v>0.993734732092159</c:v>
                </c:pt>
                <c:pt idx="4">
                  <c:v>0.992359387900758</c:v>
                </c:pt>
                <c:pt idx="5">
                  <c:v>0.98889441342504</c:v>
                </c:pt>
                <c:pt idx="6">
                  <c:v>0.986546770054878</c:v>
                </c:pt>
              </c:numCache>
            </c:numRef>
          </c:val>
        </c:ser>
        <c:ser>
          <c:idx val="2"/>
          <c:order val="2"/>
          <c:tx>
            <c:strRef>
              <c:f>Sheet3!$K$11</c:f>
              <c:strCache>
                <c:ptCount val="1"/>
                <c:pt idx="0">
                  <c:v>vacation</c:v>
                </c:pt>
              </c:strCache>
            </c:strRef>
          </c:tx>
          <c:cat>
            <c:numRef>
              <c:f>Sheet3!$H$12:$H$18</c:f>
              <c:numCache>
                <c:formatCode>General</c:formatCode>
                <c:ptCount val="7"/>
                <c:pt idx="0">
                  <c:v>2048.0</c:v>
                </c:pt>
                <c:pt idx="1">
                  <c:v>1024.0</c:v>
                </c:pt>
                <c:pt idx="2">
                  <c:v>512.0</c:v>
                </c:pt>
                <c:pt idx="3">
                  <c:v>256.0</c:v>
                </c:pt>
                <c:pt idx="4">
                  <c:v>128.0</c:v>
                </c:pt>
                <c:pt idx="5">
                  <c:v>64.0</c:v>
                </c:pt>
                <c:pt idx="6">
                  <c:v>32.0</c:v>
                </c:pt>
              </c:numCache>
            </c:numRef>
          </c:cat>
          <c:val>
            <c:numRef>
              <c:f>Sheet3!$K$12:$K$18</c:f>
              <c:numCache>
                <c:formatCode>General</c:formatCode>
                <c:ptCount val="7"/>
                <c:pt idx="0">
                  <c:v>1.0</c:v>
                </c:pt>
                <c:pt idx="1">
                  <c:v>0.998605165282704</c:v>
                </c:pt>
                <c:pt idx="2">
                  <c:v>0.998460197381905</c:v>
                </c:pt>
                <c:pt idx="3">
                  <c:v>0.998288823187227</c:v>
                </c:pt>
                <c:pt idx="4">
                  <c:v>0.998057403159363</c:v>
                </c:pt>
                <c:pt idx="5">
                  <c:v>0.997608880563731</c:v>
                </c:pt>
                <c:pt idx="6">
                  <c:v>0.996614807093737</c:v>
                </c:pt>
              </c:numCache>
            </c:numRef>
          </c:val>
        </c:ser>
        <c:marker val="1"/>
        <c:axId val="291954248"/>
        <c:axId val="291961768"/>
      </c:lineChart>
      <c:catAx>
        <c:axId val="2919542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Write Signature Length (bits)</a:t>
                </a:r>
              </a:p>
            </c:rich>
          </c:tx>
          <c:layout/>
        </c:title>
        <c:numFmt formatCode="General" sourceLinked="1"/>
        <c:tickLblPos val="nextTo"/>
        <c:crossAx val="291961768"/>
        <c:crosses val="autoZero"/>
        <c:auto val="1"/>
        <c:lblAlgn val="ctr"/>
        <c:lblOffset val="100"/>
      </c:catAx>
      <c:valAx>
        <c:axId val="291961768"/>
        <c:scaling>
          <c:orientation val="minMax"/>
          <c:max val="1.0"/>
          <c:min val="0.8"/>
        </c:scaling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n-US" altLang="ja-JP" b="0"/>
                  <a:t>Normalized Speedup</a:t>
                </a:r>
              </a:p>
            </c:rich>
          </c:tx>
          <c:layout/>
        </c:title>
        <c:numFmt formatCode="0.00_);[Red]\(0.00\)" sourceLinked="0"/>
        <c:tickLblPos val="nextTo"/>
        <c:crossAx val="291954248"/>
        <c:crosses val="autoZero"/>
        <c:crossBetween val="between"/>
      </c:valAx>
    </c:plotArea>
    <c:plotVisOnly val="1"/>
  </c:chart>
  <c:spPr>
    <a:solidFill>
      <a:srgbClr val="FFFFFF"/>
    </a:solidFill>
    <a:ln>
      <a:noFill/>
    </a:ln>
  </c:spPr>
  <c:txPr>
    <a:bodyPr/>
    <a:lstStyle/>
    <a:p>
      <a:pPr>
        <a:defRPr sz="2000">
          <a:latin typeface="Gill Sans"/>
          <a:cs typeface="Gill Sans"/>
        </a:defRPr>
      </a:pPr>
      <a:endParaRPr lang="ja-JP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147C5-B465-46BF-8764-B4BFEA8923E3}" type="datetimeFigureOut">
              <a:rPr lang="ja-JP" altLang="en-US" smtClean="0"/>
              <a:pPr/>
              <a:t>08.9.18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C60F8-11BC-47D7-B7F9-0FC5456C4DA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98FA2F-B25A-48FE-9C9C-8DCD0889EC5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8" charset="0"/>
        <a:ea typeface="ヒラギノ角ゴ Pro W3" pitchFamily="48" charset="-128"/>
        <a:cs typeface="ヒラギノ角ゴ Pro W3" pitchFamily="48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8" charset="0"/>
        <a:ea typeface="ヒラギノ角ゴ Pro W3" pitchFamily="48" charset="-128"/>
        <a:cs typeface="ヒラギノ角ゴ Pro W3" pitchFamily="48" charset="-128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8" charset="0"/>
        <a:ea typeface="ヒラギノ角ゴ Pro W3" pitchFamily="48" charset="-128"/>
        <a:cs typeface="ヒラギノ角ゴ Pro W3" pitchFamily="48" charset="-128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8" charset="0"/>
        <a:ea typeface="ヒラギノ角ゴ Pro W3" pitchFamily="48" charset="-128"/>
        <a:cs typeface="ヒラギノ角ゴ Pro W3" pitchFamily="48" charset="-128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8" charset="0"/>
        <a:ea typeface="ヒラギノ角ゴ Pro W3" pitchFamily="48" charset="-128"/>
        <a:cs typeface="ヒラギノ角ゴ Pro W3" pitchFamily="48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15BA26-EDC7-4AA4-8163-4A9AF5E4007B}" type="slidenum">
              <a:rPr lang="en-US" altLang="ja-JP"/>
              <a:pPr/>
              <a:t>0</a:t>
            </a:fld>
            <a:endParaRPr lang="en-US" altLang="ja-JP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8FA2F-B25A-48FE-9C9C-8DCD0889EC5C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0B82E1-4BBA-4291-B521-BC25F756CDB9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D44FBC-9961-4B75-AEE5-44BAE80990EF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4FFCD-E176-4C3C-BE01-EE9CAFCEB5C8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4F1F8-528B-4EF8-8655-3BD6862A1C03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82BE0-133C-4DD7-B002-59184D172939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baseline="0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7342F-24AE-4729-BF34-B7993764B19B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8FA2F-B25A-48FE-9C9C-8DCD0889EC5C}" type="slidenum">
              <a:rPr lang="en-US" altLang="ja-JP" smtClean="0"/>
              <a:pPr/>
              <a:t>16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E355DC-E422-4A9E-B5FB-F6C8D5DD71BF}" type="slidenum">
              <a:rPr lang="en-US" altLang="ja-JP"/>
              <a:pPr/>
              <a:t>17</a:t>
            </a:fld>
            <a:endParaRPr lang="en-US" altLang="ja-JP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D34F4F-0E7B-4646-A12C-34BACC58E93D}" type="slidenum">
              <a:rPr lang="en-US" altLang="ja-JP"/>
              <a:pPr/>
              <a:t>18</a:t>
            </a:fld>
            <a:endParaRPr lang="en-US" altLang="ja-JP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E88188-44EA-4052-A54A-70FD4BAB02B8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baseline="0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4437DD-C80A-44BB-A162-7D22C5BC0649}" type="slidenum">
              <a:rPr lang="en-US" altLang="ja-JP"/>
              <a:pPr/>
              <a:t>19</a:t>
            </a:fld>
            <a:endParaRPr lang="en-US" altLang="ja-JP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825536-83DB-48C0-AF26-3C23C34D76B2}" type="slidenum">
              <a:rPr lang="en-US" altLang="ja-JP"/>
              <a:pPr/>
              <a:t>20</a:t>
            </a:fld>
            <a:endParaRPr lang="en-US" altLang="ja-JP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E1A249-7DDF-4DB6-AABE-91424F3FEF4A}" type="slidenum">
              <a:rPr lang="en-US" altLang="ja-JP"/>
              <a:pPr/>
              <a:t>21</a:t>
            </a:fld>
            <a:endParaRPr lang="en-US" altLang="ja-JP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ED996-5638-4998-8E0F-CF5933D904E5}" type="slidenum">
              <a:rPr lang="en-US" altLang="ja-JP"/>
              <a:pPr/>
              <a:t>22</a:t>
            </a:fld>
            <a:endParaRPr lang="en-US" altLang="ja-JP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DC789E-8B8D-49FE-BEE3-F46457BF76F3}" type="slidenum">
              <a:rPr lang="en-US" altLang="ja-JP"/>
              <a:pPr/>
              <a:t>23</a:t>
            </a:fld>
            <a:endParaRPr lang="en-US" altLang="ja-JP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4F1F8-528B-4EF8-8655-3BD6862A1C03}" type="slidenum">
              <a:rPr lang="en-US" altLang="ja-JP"/>
              <a:pPr/>
              <a:t>24</a:t>
            </a:fld>
            <a:endParaRPr lang="en-US" altLang="ja-JP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C53C3-87DD-4520-98FE-AC6D8F944998}" type="slidenum">
              <a:rPr lang="en-US" altLang="ja-JP"/>
              <a:pPr/>
              <a:t>25</a:t>
            </a:fld>
            <a:endParaRPr lang="en-US" altLang="ja-JP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8FA2F-B25A-48FE-9C9C-8DCD0889EC5C}" type="slidenum">
              <a:rPr lang="en-US" altLang="ja-JP" smtClean="0"/>
              <a:pPr/>
              <a:t>26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B1B7C-3959-4AFC-A8E3-A62733869ECD}" type="slidenum">
              <a:rPr lang="en-US" altLang="ja-JP"/>
              <a:pPr/>
              <a:t>27</a:t>
            </a:fld>
            <a:endParaRPr lang="en-US" altLang="ja-JP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3F388E-72B9-4BA5-AA5E-D9F76A10E937}" type="slidenum">
              <a:rPr lang="en-US" altLang="ja-JP"/>
              <a:pPr/>
              <a:t>28</a:t>
            </a:fld>
            <a:endParaRPr lang="en-US" altLang="ja-JP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855CD2-79C2-48C4-973B-A8A4CD38F4C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22DFDB-3B2A-464A-AC0F-F92EFC3294FF}" type="slidenum">
              <a:rPr lang="en-US" altLang="ja-JP"/>
              <a:pPr/>
              <a:t>29</a:t>
            </a:fld>
            <a:endParaRPr lang="en-US" altLang="ja-JP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8FA2F-B25A-48FE-9C9C-8DCD0889EC5C}" type="slidenum">
              <a:rPr lang="en-US" altLang="ja-JP" smtClean="0"/>
              <a:pPr/>
              <a:t>30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8FA2F-B25A-48FE-9C9C-8DCD0889EC5C}" type="slidenum">
              <a:rPr lang="en-US" altLang="ja-JP" smtClean="0"/>
              <a:pPr/>
              <a:t>31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1ED0BC-0DD9-468E-9422-1720B1ACDBE1}" type="slidenum">
              <a:rPr lang="en-US" altLang="ja-JP"/>
              <a:pPr/>
              <a:t>32</a:t>
            </a:fld>
            <a:endParaRPr lang="en-US" altLang="ja-JP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08E69-1D74-4CD1-A5BA-53D52DEA32C5}" type="slidenum">
              <a:rPr lang="en-US" altLang="ja-JP"/>
              <a:pPr/>
              <a:t>33</a:t>
            </a:fld>
            <a:endParaRPr lang="en-US" altLang="ja-JP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3C94B7-C9EC-4240-9ADA-0CF230155B0E}" type="slidenum">
              <a:rPr lang="en-US" altLang="ja-JP"/>
              <a:pPr/>
              <a:t>34</a:t>
            </a:fld>
            <a:endParaRPr lang="en-US" altLang="ja-JP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4AE81A-A40B-4B76-8DC4-F80E2AD65956}" type="slidenum">
              <a:rPr lang="en-US" altLang="ja-JP"/>
              <a:pPr/>
              <a:t>35</a:t>
            </a:fld>
            <a:endParaRPr lang="en-US" altLang="ja-JP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F6102-4781-45D5-96DA-69BCEFBE81B6}" type="slidenum">
              <a:rPr lang="en-US" altLang="ja-JP"/>
              <a:pPr/>
              <a:t>36</a:t>
            </a:fld>
            <a:endParaRPr lang="en-US" altLang="ja-JP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CB502-96EF-4586-A966-ECB728D7746C}" type="slidenum">
              <a:rPr lang="en-US" altLang="ja-JP"/>
              <a:pPr/>
              <a:t>37</a:t>
            </a:fld>
            <a:endParaRPr lang="en-US" altLang="ja-JP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AAE74C-6715-42C6-8667-A7565E2B4EC1}" type="slidenum">
              <a:rPr lang="en-US" altLang="ja-JP"/>
              <a:pPr/>
              <a:t>38</a:t>
            </a:fld>
            <a:endParaRPr lang="en-US" altLang="ja-JP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8FA2F-B25A-48FE-9C9C-8DCD0889EC5C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566AE2-B09C-4300-825D-82A2C57FCE6E}" type="slidenum">
              <a:rPr lang="en-US" altLang="ja-JP"/>
              <a:pPr/>
              <a:t>39</a:t>
            </a:fld>
            <a:endParaRPr lang="en-US" altLang="ja-JP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B5E96-1039-438C-9209-21E98C60547B}" type="slidenum">
              <a:rPr lang="en-US" altLang="ja-JP"/>
              <a:pPr/>
              <a:t>40</a:t>
            </a:fld>
            <a:endParaRPr lang="en-US" altLang="ja-JP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4F1F8-528B-4EF8-8655-3BD6862A1C03}" type="slidenum">
              <a:rPr lang="en-US" altLang="ja-JP"/>
              <a:pPr/>
              <a:t>41</a:t>
            </a:fld>
            <a:endParaRPr lang="en-US" altLang="ja-JP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9E1EE1-504C-49F0-B7DC-61ED4D67882E}" type="slidenum">
              <a:rPr lang="en-US" altLang="ja-JP"/>
              <a:pPr/>
              <a:t>42</a:t>
            </a:fld>
            <a:endParaRPr lang="en-US" altLang="ja-JP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B81FE-4D79-4FFE-93B3-76412450E620}" type="slidenum">
              <a:rPr lang="en-US" altLang="ja-JP"/>
              <a:pPr/>
              <a:t>43</a:t>
            </a:fld>
            <a:endParaRPr lang="en-US" altLang="ja-JP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6C74A2-4973-40C2-A95E-51BD87A20921}" type="slidenum">
              <a:rPr lang="en-US" altLang="ja-JP"/>
              <a:pPr/>
              <a:t>44</a:t>
            </a:fld>
            <a:endParaRPr lang="en-US" altLang="ja-JP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8004A0-149C-4142-8D30-E2DE885808B5}" type="slidenum">
              <a:rPr lang="en-US" altLang="ja-JP"/>
              <a:pPr/>
              <a:t>45</a:t>
            </a:fld>
            <a:endParaRPr lang="en-US" altLang="ja-JP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8DD9A6-3FF4-4ED7-B30E-A3CA1BE71623}" type="slidenum">
              <a:rPr lang="en-US" altLang="ja-JP"/>
              <a:pPr/>
              <a:t>46</a:t>
            </a:fld>
            <a:endParaRPr lang="en-US" altLang="ja-JP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7DB18-818E-4235-850C-9F454A8C0F06}" type="slidenum">
              <a:rPr lang="en-US" altLang="ja-JP"/>
              <a:pPr/>
              <a:t>47</a:t>
            </a:fld>
            <a:endParaRPr lang="en-US" altLang="ja-JP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8FA2F-B25A-48FE-9C9C-8DCD0889EC5C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\</a:t>
            </a:r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8FA2F-B25A-48FE-9C9C-8DCD0889EC5C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7FE742-B7F9-4215-902B-7D561FDBF3C9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\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590140-C42B-45A6-8BBB-6D8BFA195408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\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ja-JP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8FA2F-B25A-48FE-9C9C-8DCD0889EC5C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28 May 2008</a:t>
            </a: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0259-7FA0-4B3E-ACFF-764F34914097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28 May 2008</a:t>
            </a: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D136-B17E-4C27-970B-A9AAE18D1A6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28 May 2008</a:t>
            </a: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484E-4A7C-4EA3-8CE1-1821D4E75FE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81000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4038600" cy="2476500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038600" cy="2476500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24300"/>
            <a:ext cx="8229600" cy="2476500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228600"/>
          </a:xfrm>
        </p:spPr>
        <p:txBody>
          <a:bodyPr/>
          <a:lstStyle>
            <a:lvl1pPr>
              <a:defRPr smtClean="0"/>
            </a:lvl1pPr>
          </a:lstStyle>
          <a:p>
            <a:fld id="{5F841747-26DE-4009-A12E-B1300700CFF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9144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28 May 2008</a:t>
            </a: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473F-233B-4CDC-B769-121B56088B4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28 May 2008</a:t>
            </a: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0E4F-3C5F-4B70-BFF7-634E1A890A7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28 May 2008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FFF39-2742-4C97-B17D-125ADA4BBE8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9645"/>
            <a:ext cx="4040188" cy="715355"/>
          </a:xfrm>
        </p:spPr>
        <p:txBody>
          <a:bodyPr lIns="146304" anchor="ctr">
            <a:noAutofit/>
          </a:bodyPr>
          <a:lstStyle>
            <a:lvl1pPr marL="0" indent="0">
              <a:buNone/>
              <a:defRPr sz="24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altLang="ja-JP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4040188" cy="4419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89645"/>
            <a:ext cx="4041775" cy="715355"/>
          </a:xfrm>
        </p:spPr>
        <p:txBody>
          <a:bodyPr lIns="146304" anchor="ctr">
            <a:noAutofit/>
          </a:bodyPr>
          <a:lstStyle>
            <a:lvl1pPr marL="0" indent="0">
              <a:buNone/>
              <a:defRPr sz="24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altLang="ja-JP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81200"/>
            <a:ext cx="4041775" cy="4419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28 May 2008</a:t>
            </a: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EF10-0180-4131-8AD3-9C84300B566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28 May 2008</a:t>
            </a: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C5108-4EDF-4443-97F4-7C290D68148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28 May 2008</a:t>
            </a: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53A96-C108-437C-8F3C-EB47599B87E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28 May 2008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FAD49-D878-4950-BFB6-15867ACD2E9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 altLang="ja-JP" smtClean="0"/>
              <a:t>28 May 2008</a:t>
            </a:r>
            <a:endParaRPr lang="en-US" altLang="ja-JP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526630D-2BF1-491C-97C4-9BA5D1145D2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91440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9144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i="0" dirty="0">
              <a:latin typeface="Calibri"/>
              <a:cs typeface="Calibri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9144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altLang="ja-JP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4864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altLang="ja-JP" dirty="0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dirty="0" smtClean="0"/>
              <a:t>Second level</a:t>
            </a:r>
          </a:p>
          <a:p>
            <a:pPr lvl="2" eaLnBrk="1" latinLnBrk="0" hangingPunct="1"/>
            <a:r>
              <a:rPr kumimoji="0" lang="en-US" altLang="ja-JP" dirty="0" smtClean="0"/>
              <a:t>Third level</a:t>
            </a:r>
          </a:p>
          <a:p>
            <a:pPr lvl="3" eaLnBrk="1" latinLnBrk="0" hangingPunct="1"/>
            <a:r>
              <a:rPr kumimoji="0" lang="en-US" altLang="ja-JP" dirty="0" smtClean="0"/>
              <a:t>Fourth level</a:t>
            </a:r>
          </a:p>
          <a:p>
            <a:pPr lvl="4" eaLnBrk="1" latinLnBrk="0" hangingPunct="1"/>
            <a:r>
              <a:rPr kumimoji="0" lang="en-US" altLang="ja-JP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77000"/>
            <a:ext cx="2438400" cy="274319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r>
              <a:rPr lang="en-US" altLang="ja-JP" smtClean="0"/>
              <a:t>28 May 2008</a:t>
            </a: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87204" cy="274319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8CFBDB9C-50B6-4851-85B4-C2FA204C798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hf hdr="0" ftr="0" dt="0"/>
  <p:txStyles>
    <p:titleStyle>
      <a:lvl1pPr algn="l" rtl="0" eaLnBrk="1" latinLnBrk="0" hangingPunct="1">
        <a:spcBef>
          <a:spcPct val="0"/>
        </a:spcBef>
        <a:buNone/>
        <a:defRPr kumimoji="1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1" sz="2800" kern="1200">
          <a:solidFill>
            <a:schemeClr val="tx1"/>
          </a:solidFill>
          <a:latin typeface="Gill Sans"/>
          <a:ea typeface="+mn-ea"/>
          <a:cs typeface="Gill San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1" sz="2400" kern="1200">
          <a:solidFill>
            <a:schemeClr val="tx1"/>
          </a:solidFill>
          <a:latin typeface="Gill Sans"/>
          <a:ea typeface="+mn-ea"/>
          <a:cs typeface="Gill San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1" sz="2200" kern="1200">
          <a:solidFill>
            <a:schemeClr val="tx1"/>
          </a:solidFill>
          <a:latin typeface="Gill Sans"/>
          <a:ea typeface="+mn-ea"/>
          <a:cs typeface="Gill San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1" sz="2000" kern="1200">
          <a:solidFill>
            <a:schemeClr val="tx1"/>
          </a:solidFill>
          <a:latin typeface="Gill Sans"/>
          <a:ea typeface="+mn-ea"/>
          <a:cs typeface="Gill San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1" lang="en-US" sz="1800" kern="1200" smtClean="0">
          <a:solidFill>
            <a:schemeClr val="tx1"/>
          </a:solidFill>
          <a:latin typeface="Gill Sans"/>
          <a:ea typeface="+mn-ea"/>
          <a:cs typeface="Gill San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df"/><Relationship Id="rId4" Type="http://schemas.openxmlformats.org/officeDocument/2006/relationships/image" Target="../media/image3.png"/><Relationship Id="rId5" Type="http://schemas.openxmlformats.org/officeDocument/2006/relationships/image" Target="../media/image3.pdf"/><Relationship Id="rId6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3.xml"/><Relationship Id="rId4" Type="http://schemas.openxmlformats.org/officeDocument/2006/relationships/chart" Target="../charts/chart1.xml"/><Relationship Id="rId5" Type="http://schemas.openxmlformats.org/officeDocument/2006/relationships/chart" Target="../charts/char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chart" Target="../charts/chart3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5" Type="http://schemas.openxmlformats.org/officeDocument/2006/relationships/chart" Target="../charts/char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1.xml"/><Relationship Id="rId4" Type="http://schemas.openxmlformats.org/officeDocument/2006/relationships/chart" Target="../charts/chart8.xml"/><Relationship Id="rId5" Type="http://schemas.openxmlformats.org/officeDocument/2006/relationships/chart" Target="../charts/chart9.xml"/><Relationship Id="rId6" Type="http://schemas.openxmlformats.org/officeDocument/2006/relationships/chart" Target="../charts/chart1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en-US" altLang="ja-JP" sz="4800" dirty="0"/>
              <a:t>Designing an Effective Hybrid Transactional Memory System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5181600"/>
            <a:ext cx="8077200" cy="1499616"/>
          </a:xfrm>
        </p:spPr>
        <p:txBody>
          <a:bodyPr anchor="t">
            <a:normAutofit/>
          </a:bodyPr>
          <a:lstStyle/>
          <a:p>
            <a:pPr algn="ctr"/>
            <a:r>
              <a:rPr lang="en-US" altLang="ja-JP" sz="3600" dirty="0" err="1"/>
              <a:t>Chí</a:t>
            </a:r>
            <a:r>
              <a:rPr lang="en-US" altLang="ja-JP" sz="3600" dirty="0"/>
              <a:t> Cao Minh</a:t>
            </a:r>
          </a:p>
          <a:p>
            <a:pPr algn="ctr"/>
            <a:r>
              <a:rPr lang="en-US" altLang="ja-JP" sz="3600" dirty="0"/>
              <a:t>28 May 2008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Parallel Programming With TM</a:t>
            </a:r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473F-233B-4CDC-B769-121B56088B4C}" type="slidenum">
              <a:rPr lang="en-US" altLang="ja-JP" smtClean="0"/>
              <a:pPr/>
              <a:t>9</a:t>
            </a:fld>
            <a:endParaRPr lang="en-US" altLang="ja-JP"/>
          </a:p>
        </p:txBody>
      </p:sp>
      <p:grpSp>
        <p:nvGrpSpPr>
          <p:cNvPr id="3" name="Group 31"/>
          <p:cNvGrpSpPr/>
          <p:nvPr/>
        </p:nvGrpSpPr>
        <p:grpSpPr>
          <a:xfrm>
            <a:off x="1447800" y="3048000"/>
            <a:ext cx="5852160" cy="3357880"/>
            <a:chOff x="1447800" y="1214120"/>
            <a:chExt cx="5852160" cy="3357880"/>
          </a:xfrm>
        </p:grpSpPr>
        <p:sp>
          <p:nvSpPr>
            <p:cNvPr id="5" name="Rectangle 4"/>
            <p:cNvSpPr/>
            <p:nvPr/>
          </p:nvSpPr>
          <p:spPr>
            <a:xfrm>
              <a:off x="3944620" y="121412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6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4478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1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1242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4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86000" y="243840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3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4770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9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38800" y="243840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8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8006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7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cxnSp>
          <p:nvCxnSpPr>
            <p:cNvPr id="19" name="Straight Connector 18"/>
            <p:cNvCxnSpPr>
              <a:stCxn id="5" idx="2"/>
              <a:endCxn id="8" idx="0"/>
            </p:cNvCxnSpPr>
            <p:nvPr/>
          </p:nvCxnSpPr>
          <p:spPr>
            <a:xfrm rot="5400000">
              <a:off x="3326130" y="1408430"/>
              <a:ext cx="401320" cy="165862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5" idx="2"/>
              <a:endCxn id="13" idx="0"/>
            </p:cNvCxnSpPr>
            <p:nvPr/>
          </p:nvCxnSpPr>
          <p:spPr>
            <a:xfrm rot="16200000" flipH="1">
              <a:off x="5002530" y="1390650"/>
              <a:ext cx="401320" cy="169418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8" idx="2"/>
              <a:endCxn id="6" idx="0"/>
            </p:cNvCxnSpPr>
            <p:nvPr/>
          </p:nvCxnSpPr>
          <p:spPr>
            <a:xfrm rot="5400000">
              <a:off x="20345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2"/>
              <a:endCxn id="7" idx="0"/>
            </p:cNvCxnSpPr>
            <p:nvPr/>
          </p:nvCxnSpPr>
          <p:spPr>
            <a:xfrm rot="16200000" flipH="1">
              <a:off x="28727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3" idx="2"/>
              <a:endCxn id="15" idx="0"/>
            </p:cNvCxnSpPr>
            <p:nvPr/>
          </p:nvCxnSpPr>
          <p:spPr>
            <a:xfrm rot="5400000">
              <a:off x="53873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3" idx="2"/>
              <a:endCxn id="9" idx="0"/>
            </p:cNvCxnSpPr>
            <p:nvPr/>
          </p:nvCxnSpPr>
          <p:spPr>
            <a:xfrm rot="16200000" flipH="1">
              <a:off x="62255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914400" y="1143000"/>
          <a:ext cx="7315200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Thread 1: insert</a:t>
                      </a:r>
                      <a:r>
                        <a:rPr kumimoji="1" lang="en-US" altLang="ja-JP" sz="2400" b="0" baseline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 2</a:t>
                      </a:r>
                      <a:endParaRPr kumimoji="1" lang="ja-JP" altLang="en-US" sz="2400" b="0" dirty="0" smtClean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Thread 2: insert 0</a:t>
                      </a:r>
                      <a:endParaRPr kumimoji="1" lang="ja-JP" altLang="en-US" sz="2400" b="0" dirty="0" smtClean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Read-set:</a:t>
                      </a:r>
                      <a:endParaRPr kumimoji="1" lang="ja-JP" altLang="en-US" sz="2000" b="0" dirty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Read-set:</a:t>
                      </a:r>
                      <a:endParaRPr kumimoji="1" lang="ja-JP" altLang="en-US" sz="2000" b="0" dirty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Write-set:</a:t>
                      </a:r>
                      <a:endParaRPr kumimoji="1" lang="ja-JP" altLang="en-US" sz="2000" b="0" dirty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Write-set:</a:t>
                      </a:r>
                      <a:endParaRPr kumimoji="1" lang="ja-JP" altLang="en-US" sz="2000" b="0" dirty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" name="Freeform 31"/>
          <p:cNvSpPr/>
          <p:nvPr/>
        </p:nvSpPr>
        <p:spPr>
          <a:xfrm>
            <a:off x="1691217" y="2425700"/>
            <a:ext cx="2963333" cy="3568700"/>
          </a:xfrm>
          <a:custGeom>
            <a:avLst/>
            <a:gdLst>
              <a:gd name="connsiteX0" fmla="*/ 861483 w 2963333"/>
              <a:gd name="connsiteY0" fmla="*/ 0 h 3568700"/>
              <a:gd name="connsiteX1" fmla="*/ 2626783 w 2963333"/>
              <a:gd name="connsiteY1" fmla="*/ 584200 h 3568700"/>
              <a:gd name="connsiteX2" fmla="*/ 2702983 w 2963333"/>
              <a:gd name="connsiteY2" fmla="*/ 1447800 h 3568700"/>
              <a:gd name="connsiteX3" fmla="*/ 1064683 w 2963333"/>
              <a:gd name="connsiteY3" fmla="*/ 1816100 h 3568700"/>
              <a:gd name="connsiteX4" fmla="*/ 1001183 w 2963333"/>
              <a:gd name="connsiteY4" fmla="*/ 2654300 h 3568700"/>
              <a:gd name="connsiteX5" fmla="*/ 162983 w 2963333"/>
              <a:gd name="connsiteY5" fmla="*/ 3136900 h 3568700"/>
              <a:gd name="connsiteX6" fmla="*/ 23283 w 2963333"/>
              <a:gd name="connsiteY6" fmla="*/ 3568700 h 356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63333" h="3568700">
                <a:moveTo>
                  <a:pt x="861483" y="0"/>
                </a:moveTo>
                <a:cubicBezTo>
                  <a:pt x="1590674" y="171450"/>
                  <a:pt x="2319866" y="342900"/>
                  <a:pt x="2626783" y="584200"/>
                </a:cubicBezTo>
                <a:cubicBezTo>
                  <a:pt x="2933700" y="825500"/>
                  <a:pt x="2963333" y="1242483"/>
                  <a:pt x="2702983" y="1447800"/>
                </a:cubicBezTo>
                <a:cubicBezTo>
                  <a:pt x="2442633" y="1653117"/>
                  <a:pt x="1348316" y="1615017"/>
                  <a:pt x="1064683" y="1816100"/>
                </a:cubicBezTo>
                <a:cubicBezTo>
                  <a:pt x="781050" y="2017183"/>
                  <a:pt x="1151466" y="2434167"/>
                  <a:pt x="1001183" y="2654300"/>
                </a:cubicBezTo>
                <a:cubicBezTo>
                  <a:pt x="850900" y="2874433"/>
                  <a:pt x="325966" y="2984500"/>
                  <a:pt x="162983" y="3136900"/>
                </a:cubicBezTo>
                <a:cubicBezTo>
                  <a:pt x="0" y="3289300"/>
                  <a:pt x="23283" y="3568700"/>
                  <a:pt x="23283" y="3568700"/>
                </a:cubicBezTo>
              </a:path>
            </a:pathLst>
          </a:custGeom>
          <a:ln w="57150" cmpd="sng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2209800" y="19939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Gill Sans"/>
                <a:cs typeface="Gill Sans"/>
              </a:rPr>
              <a:t>1</a:t>
            </a:r>
            <a:endParaRPr kumimoji="1" lang="ja-JP" altLang="en-US" sz="2000" dirty="0">
              <a:latin typeface="Gill Sans"/>
              <a:cs typeface="Gill San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98782" y="1600200"/>
            <a:ext cx="773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Gill Sans"/>
                <a:cs typeface="Gill Sans"/>
              </a:rPr>
              <a:t>6, 3, 1</a:t>
            </a:r>
            <a:endParaRPr kumimoji="1" lang="ja-JP" altLang="en-US" sz="2000" dirty="0">
              <a:latin typeface="Gill Sans"/>
              <a:cs typeface="Gill San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30982" y="1587500"/>
            <a:ext cx="773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Gill Sans"/>
                <a:cs typeface="Gill Sans"/>
              </a:rPr>
              <a:t>6, 3, 1</a:t>
            </a:r>
            <a:endParaRPr kumimoji="1" lang="ja-JP" altLang="en-US" sz="2000" dirty="0">
              <a:latin typeface="Gill Sans"/>
              <a:cs typeface="Gill San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842000" y="19939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Gill Sans"/>
                <a:cs typeface="Gill Sans"/>
              </a:rPr>
              <a:t>1</a:t>
            </a:r>
            <a:endParaRPr kumimoji="1" lang="ja-JP" altLang="en-US" sz="2000" dirty="0">
              <a:latin typeface="Gill Sans"/>
              <a:cs typeface="Gill Sans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864783" y="2374900"/>
            <a:ext cx="4586817" cy="3530600"/>
          </a:xfrm>
          <a:custGeom>
            <a:avLst/>
            <a:gdLst>
              <a:gd name="connsiteX0" fmla="*/ 4586817 w 4586817"/>
              <a:gd name="connsiteY0" fmla="*/ 0 h 3530600"/>
              <a:gd name="connsiteX1" fmla="*/ 2542117 w 4586817"/>
              <a:gd name="connsiteY1" fmla="*/ 635000 h 3530600"/>
              <a:gd name="connsiteX2" fmla="*/ 2504017 w 4586817"/>
              <a:gd name="connsiteY2" fmla="*/ 1473200 h 3530600"/>
              <a:gd name="connsiteX3" fmla="*/ 929217 w 4586817"/>
              <a:gd name="connsiteY3" fmla="*/ 1917700 h 3530600"/>
              <a:gd name="connsiteX4" fmla="*/ 776817 w 4586817"/>
              <a:gd name="connsiteY4" fmla="*/ 2667000 h 3530600"/>
              <a:gd name="connsiteX5" fmla="*/ 103717 w 4586817"/>
              <a:gd name="connsiteY5" fmla="*/ 3225800 h 3530600"/>
              <a:gd name="connsiteX6" fmla="*/ 154517 w 4586817"/>
              <a:gd name="connsiteY6" fmla="*/ 3530600 h 353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86817" h="3530600">
                <a:moveTo>
                  <a:pt x="4586817" y="0"/>
                </a:moveTo>
                <a:cubicBezTo>
                  <a:pt x="3738033" y="194733"/>
                  <a:pt x="2889250" y="389467"/>
                  <a:pt x="2542117" y="635000"/>
                </a:cubicBezTo>
                <a:cubicBezTo>
                  <a:pt x="2194984" y="880533"/>
                  <a:pt x="2772834" y="1259417"/>
                  <a:pt x="2504017" y="1473200"/>
                </a:cubicBezTo>
                <a:cubicBezTo>
                  <a:pt x="2235200" y="1686983"/>
                  <a:pt x="1217084" y="1718733"/>
                  <a:pt x="929217" y="1917700"/>
                </a:cubicBezTo>
                <a:cubicBezTo>
                  <a:pt x="641350" y="2116667"/>
                  <a:pt x="914400" y="2448983"/>
                  <a:pt x="776817" y="2667000"/>
                </a:cubicBezTo>
                <a:cubicBezTo>
                  <a:pt x="639234" y="2885017"/>
                  <a:pt x="207434" y="3081867"/>
                  <a:pt x="103717" y="3225800"/>
                </a:cubicBezTo>
                <a:cubicBezTo>
                  <a:pt x="0" y="3369733"/>
                  <a:pt x="154517" y="3530600"/>
                  <a:pt x="154517" y="3530600"/>
                </a:cubicBezTo>
              </a:path>
            </a:pathLst>
          </a:custGeom>
          <a:ln w="57150" cmpd="sng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TM Implementations</a:t>
            </a:r>
            <a:endParaRPr lang="en-US" altLang="ja-JP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TM can be implemented in hardware or software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Hardware-based (HTM)</a:t>
            </a:r>
          </a:p>
          <a:p>
            <a:pPr lvl="1"/>
            <a:r>
              <a:rPr lang="en-US" altLang="ja-JP" dirty="0" smtClean="0"/>
              <a:t>[</a:t>
            </a:r>
            <a:r>
              <a:rPr lang="en-US" altLang="ja-JP" dirty="0" err="1" smtClean="0"/>
              <a:t>Herlihy</a:t>
            </a:r>
            <a:r>
              <a:rPr lang="en-US" altLang="ja-JP" dirty="0" smtClean="0"/>
              <a:t> 93], [</a:t>
            </a:r>
            <a:r>
              <a:rPr lang="en-US" altLang="ja-JP" dirty="0" err="1" smtClean="0"/>
              <a:t>Rajwar</a:t>
            </a:r>
            <a:r>
              <a:rPr lang="en-US" altLang="ja-JP" dirty="0" smtClean="0"/>
              <a:t> 02], [Hammond 04], [Moore 06]</a:t>
            </a:r>
          </a:p>
          <a:p>
            <a:pPr lvl="1"/>
            <a:r>
              <a:rPr lang="en-US" altLang="ja-JP" dirty="0" smtClean="0"/>
              <a:t>Strengths: high performance &amp; predictable semantics</a:t>
            </a:r>
          </a:p>
          <a:p>
            <a:pPr lvl="1"/>
            <a:r>
              <a:rPr lang="en-US" altLang="ja-JP" dirty="0" smtClean="0"/>
              <a:t>Weaknesses: costly &amp; inflexible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Software-based (STM)</a:t>
            </a:r>
          </a:p>
          <a:p>
            <a:pPr lvl="1"/>
            <a:r>
              <a:rPr lang="en-US" altLang="ja-JP" dirty="0" smtClean="0"/>
              <a:t>[</a:t>
            </a:r>
            <a:r>
              <a:rPr lang="en-US" altLang="ja-JP" dirty="0" err="1" smtClean="0"/>
              <a:t>Shavit</a:t>
            </a:r>
            <a:r>
              <a:rPr lang="en-US" altLang="ja-JP" dirty="0" smtClean="0"/>
              <a:t> 95], [</a:t>
            </a:r>
            <a:r>
              <a:rPr lang="en-US" altLang="ja-JP" dirty="0" err="1" smtClean="0"/>
              <a:t>Herlihy</a:t>
            </a:r>
            <a:r>
              <a:rPr lang="en-US" altLang="ja-JP" dirty="0" smtClean="0"/>
              <a:t> 03], [Harris 03], [</a:t>
            </a:r>
            <a:r>
              <a:rPr lang="en-US" altLang="ja-JP" dirty="0" err="1" smtClean="0"/>
              <a:t>Saha</a:t>
            </a:r>
            <a:r>
              <a:rPr lang="en-US" altLang="ja-JP" dirty="0" smtClean="0"/>
              <a:t> 06], [Dice 06]</a:t>
            </a:r>
          </a:p>
          <a:p>
            <a:pPr lvl="1"/>
            <a:r>
              <a:rPr lang="en-US" altLang="ja-JP" dirty="0" smtClean="0"/>
              <a:t>Strengths: low-cost &amp; flexible</a:t>
            </a:r>
          </a:p>
          <a:p>
            <a:pPr lvl="1"/>
            <a:r>
              <a:rPr lang="en-US" altLang="ja-JP" dirty="0" smtClean="0"/>
              <a:t>Weaknesses: low performance &amp; unpredictable semantics</a:t>
            </a:r>
            <a:endParaRPr lang="en-US" altLang="ja-JP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CC54E-9B50-4E13-A1A1-06D4711C69B7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TM Community </a:t>
            </a:r>
            <a:r>
              <a:rPr lang="en-US" altLang="ja-JP" dirty="0" err="1" smtClean="0"/>
              <a:t>Wishlist</a:t>
            </a:r>
            <a:endParaRPr lang="en-US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Standard method to compare TM systems</a:t>
            </a:r>
          </a:p>
          <a:p>
            <a:pPr lvl="1"/>
            <a:r>
              <a:rPr lang="en-US" altLang="ja-JP" dirty="0" smtClean="0"/>
              <a:t>Each TM system evaluated with different apps</a:t>
            </a:r>
          </a:p>
          <a:p>
            <a:pPr lvl="1"/>
            <a:r>
              <a:rPr lang="en-US" altLang="ja-JP" dirty="0" smtClean="0"/>
              <a:t>How to pick the better of two </a:t>
            </a:r>
            <a:r>
              <a:rPr lang="en-US" altLang="ja-JP" dirty="0" err="1" smtClean="0"/>
              <a:t>HTMs</a:t>
            </a:r>
            <a:r>
              <a:rPr lang="en-US" altLang="ja-JP" dirty="0" smtClean="0"/>
              <a:t>? 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smtClean="0"/>
              <a:t>TM system that combines strengths of HTM and STM</a:t>
            </a:r>
          </a:p>
          <a:p>
            <a:pPr lvl="1"/>
            <a:r>
              <a:rPr lang="en-US" altLang="ja-JP" dirty="0" smtClean="0"/>
              <a:t>High-performance</a:t>
            </a:r>
          </a:p>
          <a:p>
            <a:pPr lvl="1"/>
            <a:r>
              <a:rPr lang="en-US" altLang="ja-JP" dirty="0" smtClean="0"/>
              <a:t>Flexibility</a:t>
            </a:r>
          </a:p>
          <a:p>
            <a:pPr lvl="1"/>
            <a:r>
              <a:rPr lang="en-US" altLang="ja-JP" dirty="0" smtClean="0"/>
              <a:t>Low-cost</a:t>
            </a:r>
          </a:p>
          <a:p>
            <a:pPr lvl="1"/>
            <a:r>
              <a:rPr lang="en-US" altLang="ja-JP" dirty="0" smtClean="0"/>
              <a:t>Predictable semantics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DC59-47B9-4D52-AB6B-2227336D3FF2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My Contributions</a:t>
            </a:r>
            <a:endParaRPr lang="en-US" altLang="ja-JP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STAMP: Benchmark suite for TM</a:t>
            </a:r>
          </a:p>
          <a:p>
            <a:pPr lvl="1"/>
            <a:r>
              <a:rPr lang="en-US" altLang="ja-JP" dirty="0" smtClean="0"/>
              <a:t>8 applications specifically for evaluating TM</a:t>
            </a:r>
          </a:p>
          <a:p>
            <a:pPr lvl="1"/>
            <a:r>
              <a:rPr lang="en-US" altLang="ja-JP" dirty="0" smtClean="0"/>
              <a:t>Comprehensive </a:t>
            </a:r>
            <a:r>
              <a:rPr lang="en-US" altLang="ja-JP" i="1" dirty="0" smtClean="0"/>
              <a:t>breadth </a:t>
            </a:r>
            <a:r>
              <a:rPr lang="en-US" altLang="ja-JP" dirty="0" smtClean="0"/>
              <a:t>and </a:t>
            </a:r>
            <a:r>
              <a:rPr lang="en-US" altLang="ja-JP" i="1" dirty="0" smtClean="0"/>
              <a:t>depth</a:t>
            </a:r>
            <a:r>
              <a:rPr lang="en-US" altLang="ja-JP" dirty="0" smtClean="0"/>
              <a:t> analysis</a:t>
            </a:r>
          </a:p>
          <a:p>
            <a:pPr lvl="1"/>
            <a:r>
              <a:rPr lang="en-US" altLang="ja-JP" i="1" dirty="0" smtClean="0"/>
              <a:t>Portable</a:t>
            </a:r>
            <a:r>
              <a:rPr lang="en-US" altLang="ja-JP" dirty="0" smtClean="0"/>
              <a:t> to many kinds of TMs</a:t>
            </a:r>
          </a:p>
          <a:p>
            <a:pPr lvl="1"/>
            <a:r>
              <a:rPr lang="en-US" altLang="ja-JP" dirty="0" smtClean="0"/>
              <a:t>Public release: </a:t>
            </a:r>
            <a:r>
              <a:rPr lang="en-US" altLang="ja-JP" sz="2200" dirty="0" smtClean="0">
                <a:latin typeface="Consolas"/>
                <a:cs typeface="Consolas"/>
              </a:rPr>
              <a:t>http://</a:t>
            </a:r>
            <a:r>
              <a:rPr lang="en-US" altLang="ja-JP" sz="2200" dirty="0" err="1" smtClean="0">
                <a:latin typeface="Consolas"/>
                <a:cs typeface="Consolas"/>
              </a:rPr>
              <a:t>stamp.stanford.edu</a:t>
            </a:r>
            <a:endParaRPr lang="en-US" altLang="ja-JP" sz="2200" dirty="0" smtClean="0">
              <a:latin typeface="Consolas"/>
              <a:cs typeface="Consolas"/>
            </a:endParaRPr>
          </a:p>
          <a:p>
            <a:pPr lvl="1"/>
            <a:r>
              <a:rPr lang="en-US" altLang="ja-JP" i="1" dirty="0" smtClean="0"/>
              <a:t>IEEE Intl. Symposium on Workload Characterization </a:t>
            </a:r>
            <a:r>
              <a:rPr lang="en-US" altLang="ja-JP" dirty="0" smtClean="0"/>
              <a:t>(IISWC) 2008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Signature-Accelerated TM (</a:t>
            </a:r>
            <a:r>
              <a:rPr lang="en-US" altLang="ja-JP" dirty="0" err="1" smtClean="0"/>
              <a:t>SigTM</a:t>
            </a:r>
            <a:r>
              <a:rPr lang="en-US" altLang="ja-JP" dirty="0" smtClean="0"/>
              <a:t>): Hybrid TM</a:t>
            </a:r>
          </a:p>
          <a:p>
            <a:pPr lvl="1"/>
            <a:r>
              <a:rPr lang="en-US" altLang="ja-JP" dirty="0" smtClean="0"/>
              <a:t>Hardware acceleration of software transactions</a:t>
            </a:r>
          </a:p>
          <a:p>
            <a:pPr lvl="1"/>
            <a:r>
              <a:rPr lang="en-US" altLang="ja-JP" dirty="0" smtClean="0"/>
              <a:t>Fast, flexible, cost-effective, &amp; predictable semantics</a:t>
            </a:r>
          </a:p>
          <a:p>
            <a:pPr lvl="1"/>
            <a:r>
              <a:rPr lang="en-US" altLang="ja-JP" i="1" dirty="0" smtClean="0"/>
              <a:t>Intl. Symposium on Computer Architecture </a:t>
            </a:r>
            <a:r>
              <a:rPr lang="en-US" altLang="ja-JP" dirty="0" smtClean="0"/>
              <a:t>(ISCA) 2007</a:t>
            </a:r>
            <a:endParaRPr lang="en-US" altLang="ja-JP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D72C-885E-4BBA-9AB3-E4BFD78D40AC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Outline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Background &amp; </a:t>
            </a: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STAMP: Benchmark suite for TM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SigTM</a:t>
            </a:r>
            <a:r>
              <a:rPr lang="en-US" altLang="ja-JP" dirty="0" smtClean="0"/>
              <a:t>: Effective hybrid TM</a:t>
            </a:r>
          </a:p>
          <a:p>
            <a:pPr lvl="1"/>
            <a:r>
              <a:rPr lang="en-US" altLang="ja-JP" dirty="0" smtClean="0"/>
              <a:t>Fast, flexible, low-cost</a:t>
            </a:r>
          </a:p>
          <a:p>
            <a:pPr lvl="1"/>
            <a:r>
              <a:rPr lang="en-US" altLang="ja-JP" dirty="0" smtClean="0"/>
              <a:t>Predictable semantics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Conclusions</a:t>
            </a:r>
            <a:endParaRPr lang="en-US" altLang="ja-JP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FFCAD-9E2E-4883-A927-A719D3DCEE8B}" type="slidenum">
              <a:rPr lang="en-US" altLang="ja-JP"/>
              <a:pPr/>
              <a:t>13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Computer Benchmarks</a:t>
            </a:r>
            <a:endParaRPr lang="en-US" altLang="ja-JP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What is a benchmark?</a:t>
            </a:r>
          </a:p>
          <a:p>
            <a:pPr lvl="1"/>
            <a:r>
              <a:rPr lang="en-US" altLang="ja-JP" dirty="0" smtClean="0"/>
              <a:t>Program used to evaluate computer performance</a:t>
            </a:r>
          </a:p>
          <a:p>
            <a:pPr lvl="1"/>
            <a:r>
              <a:rPr lang="en-US" altLang="ja-JP" dirty="0" smtClean="0"/>
              <a:t>Help accelerate innovation in computer design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Benchmarks for multiprocessors</a:t>
            </a:r>
          </a:p>
          <a:p>
            <a:pPr lvl="1"/>
            <a:r>
              <a:rPr lang="en-US" altLang="ja-JP" dirty="0" smtClean="0"/>
              <a:t>SPLASH-2 (1995), </a:t>
            </a:r>
            <a:r>
              <a:rPr lang="en-US" altLang="ja-JP" dirty="0" err="1" smtClean="0"/>
              <a:t>SPEComp</a:t>
            </a:r>
            <a:r>
              <a:rPr lang="en-US" altLang="ja-JP" dirty="0" smtClean="0"/>
              <a:t> (2001), PARSEC (2008) </a:t>
            </a:r>
          </a:p>
          <a:p>
            <a:pPr lvl="1"/>
            <a:r>
              <a:rPr lang="en-US" altLang="ja-JP" dirty="0" smtClean="0"/>
              <a:t>Not good for evaluating TM</a:t>
            </a:r>
          </a:p>
          <a:p>
            <a:pPr lvl="2"/>
            <a:r>
              <a:rPr lang="en-US" altLang="ja-JP" dirty="0" smtClean="0"/>
              <a:t>Regular algorithms without synchronization problems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Benchmarks for TM systems</a:t>
            </a:r>
          </a:p>
          <a:p>
            <a:pPr lvl="1"/>
            <a:r>
              <a:rPr lang="en-US" altLang="ja-JP" dirty="0" err="1" smtClean="0"/>
              <a:t>Microbenchmarks</a:t>
            </a:r>
            <a:r>
              <a:rPr lang="en-US" altLang="ja-JP" dirty="0" smtClean="0"/>
              <a:t> from RSTMv3 (2006)</a:t>
            </a:r>
          </a:p>
          <a:p>
            <a:pPr lvl="1"/>
            <a:r>
              <a:rPr lang="en-US" altLang="ja-JP" dirty="0" smtClean="0"/>
              <a:t>STMBench7 (2007)</a:t>
            </a:r>
          </a:p>
          <a:p>
            <a:pPr lvl="1"/>
            <a:r>
              <a:rPr lang="en-US" altLang="ja-JP" dirty="0" smtClean="0"/>
              <a:t>Haskell applications by </a:t>
            </a:r>
            <a:r>
              <a:rPr lang="en-US" altLang="ja-JP" dirty="0" err="1" smtClean="0"/>
              <a:t>Perfumo</a:t>
            </a:r>
            <a:r>
              <a:rPr lang="en-US" altLang="ja-JP" dirty="0" smtClean="0"/>
              <a:t> et. al (2007)</a:t>
            </a:r>
          </a:p>
          <a:p>
            <a:pPr lvl="1"/>
            <a:endParaRPr lang="ja-JP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54D7-D8EB-4B82-AE6C-0E33A346740C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TM Benchmark Requirements</a:t>
            </a:r>
            <a:endParaRPr lang="en-US" altLang="ja-JP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800" i="1" dirty="0" smtClean="0"/>
              <a:t>Breadth:</a:t>
            </a:r>
            <a:r>
              <a:rPr lang="en-US" altLang="ja-JP" sz="2800" dirty="0" smtClean="0"/>
              <a:t> variety of algorithms &amp; app domains</a:t>
            </a:r>
          </a:p>
          <a:p>
            <a:endParaRPr lang="en-US" altLang="ja-JP" sz="2800" dirty="0" smtClean="0"/>
          </a:p>
          <a:p>
            <a:r>
              <a:rPr lang="en-US" altLang="ja-JP" sz="2800" i="1" dirty="0" smtClean="0"/>
              <a:t>Depth:</a:t>
            </a:r>
            <a:r>
              <a:rPr lang="en-US" altLang="ja-JP" sz="2800" dirty="0" smtClean="0"/>
              <a:t> wide range of transactional behaviors</a:t>
            </a:r>
          </a:p>
          <a:p>
            <a:endParaRPr lang="en-US" altLang="ja-JP" sz="2800" dirty="0" smtClean="0"/>
          </a:p>
          <a:p>
            <a:r>
              <a:rPr lang="en-US" altLang="ja-JP" sz="2800" i="1" dirty="0" smtClean="0"/>
              <a:t>Portability:</a:t>
            </a:r>
            <a:r>
              <a:rPr lang="en-US" altLang="ja-JP" sz="2800" dirty="0" smtClean="0"/>
              <a:t> runs on many classes of TM systems</a:t>
            </a:r>
          </a:p>
          <a:p>
            <a:endParaRPr lang="ja-JP" altLang="en-US" sz="2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EA41-006D-4F9E-A7A3-5E4213E8F0FD}" type="slidenum">
              <a:rPr lang="en-US" altLang="ja-JP" smtClean="0"/>
              <a:pPr/>
              <a:t>15</a:t>
            </a:fld>
            <a:endParaRPr lang="en-US" altLang="ja-JP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3733800"/>
          <a:ext cx="8229600" cy="23295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200"/>
                <a:gridCol w="1219200"/>
                <a:gridCol w="1143000"/>
                <a:gridCol w="1600200"/>
                <a:gridCol w="2286000"/>
              </a:tblGrid>
              <a:tr h="522514">
                <a:tc>
                  <a:txBody>
                    <a:bodyPr/>
                    <a:lstStyle/>
                    <a:p>
                      <a:r>
                        <a:rPr kumimoji="1" lang="en-US" altLang="ja-JP" sz="2200" b="0" cap="none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Benchmark</a:t>
                      </a:r>
                      <a:endParaRPr kumimoji="1" lang="ja-JP" altLang="en-US" sz="2200" b="0" cap="none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0" cap="none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Breadth</a:t>
                      </a:r>
                      <a:endParaRPr kumimoji="1" lang="ja-JP" altLang="en-US" sz="2200" b="0" cap="none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0" cap="none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Depth</a:t>
                      </a:r>
                      <a:endParaRPr kumimoji="1" lang="ja-JP" altLang="en-US" sz="2200" b="0" cap="none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0" cap="none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Portability</a:t>
                      </a:r>
                      <a:endParaRPr kumimoji="1" lang="ja-JP" altLang="en-US" sz="2200" b="0" cap="none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0" cap="none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Comments</a:t>
                      </a:r>
                      <a:endParaRPr kumimoji="1" lang="ja-JP" altLang="en-US" sz="2200" b="0" cap="none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514"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RSTMv3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no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yes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yes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err="1" smtClean="0">
                          <a:latin typeface="Gill Sans"/>
                          <a:cs typeface="Gill Sans"/>
                        </a:rPr>
                        <a:t>Microbenchmarks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2514"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STMbench7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no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yes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yes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Single program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</a:tr>
              <a:tr h="522514">
                <a:tc>
                  <a:txBody>
                    <a:bodyPr/>
                    <a:lstStyle/>
                    <a:p>
                      <a:r>
                        <a:rPr kumimoji="1" lang="en-US" altLang="ja-JP" sz="2200" dirty="0" err="1" smtClean="0">
                          <a:latin typeface="Gill Sans"/>
                          <a:cs typeface="Gill Sans"/>
                        </a:rPr>
                        <a:t>Perfumo</a:t>
                      </a:r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 et al.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no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yes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no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err="1" smtClean="0">
                          <a:latin typeface="Gill Sans"/>
                          <a:cs typeface="Gill Sans"/>
                        </a:rPr>
                        <a:t>Microbenchmarks</a:t>
                      </a:r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;</a:t>
                      </a:r>
                      <a:r>
                        <a:rPr kumimoji="1" lang="en-US" altLang="ja-JP" sz="2200" baseline="0" dirty="0" smtClean="0">
                          <a:latin typeface="Gill Sans"/>
                          <a:cs typeface="Gill Sans"/>
                        </a:rPr>
                        <a:t> </a:t>
                      </a:r>
                    </a:p>
                    <a:p>
                      <a:r>
                        <a:rPr kumimoji="1" lang="en-US" altLang="ja-JP" sz="2200" baseline="0" dirty="0" smtClean="0">
                          <a:latin typeface="Gill Sans"/>
                          <a:cs typeface="Gill Sans"/>
                        </a:rPr>
                        <a:t>Written in Haskell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STAMP Meets 3 Requirements</a:t>
            </a:r>
            <a:endParaRPr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Breadth</a:t>
            </a:r>
          </a:p>
          <a:p>
            <a:pPr lvl="1"/>
            <a:r>
              <a:rPr lang="en-US" altLang="ja-JP" dirty="0" smtClean="0"/>
              <a:t>8 applications covering different domains &amp; algorithms</a:t>
            </a:r>
          </a:p>
          <a:p>
            <a:pPr lvl="1"/>
            <a:r>
              <a:rPr lang="en-US" altLang="ja-JP" dirty="0" smtClean="0"/>
              <a:t>Applications not trivially parallelizable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Depth</a:t>
            </a:r>
          </a:p>
          <a:p>
            <a:pPr lvl="1"/>
            <a:r>
              <a:rPr lang="en-US" altLang="ja-JP" dirty="0" smtClean="0"/>
              <a:t>Wide range of transactional behaviors</a:t>
            </a:r>
          </a:p>
          <a:p>
            <a:pPr lvl="2"/>
            <a:r>
              <a:rPr lang="en-US" altLang="ja-JP" dirty="0" smtClean="0"/>
              <a:t>Transaction length</a:t>
            </a:r>
          </a:p>
          <a:p>
            <a:pPr lvl="2"/>
            <a:r>
              <a:rPr lang="en-US" altLang="ja-JP" dirty="0" smtClean="0"/>
              <a:t>Read and write set size</a:t>
            </a:r>
          </a:p>
          <a:p>
            <a:pPr lvl="2"/>
            <a:r>
              <a:rPr lang="en-US" altLang="ja-JP" dirty="0" smtClean="0"/>
              <a:t>Contention amount</a:t>
            </a:r>
          </a:p>
          <a:p>
            <a:pPr lvl="1"/>
            <a:r>
              <a:rPr lang="en-US" altLang="ja-JP" dirty="0" smtClean="0"/>
              <a:t>Most spend significant execution time in transactions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Portability</a:t>
            </a:r>
          </a:p>
          <a:p>
            <a:pPr lvl="1"/>
            <a:r>
              <a:rPr lang="en-US" altLang="ja-JP" dirty="0" smtClean="0"/>
              <a:t>Written in C with macro-based transaction annotations</a:t>
            </a:r>
          </a:p>
          <a:p>
            <a:pPr lvl="1"/>
            <a:r>
              <a:rPr lang="en-US" altLang="ja-JP" dirty="0" smtClean="0"/>
              <a:t>Works with HTM, STM, and hybrid TM</a:t>
            </a:r>
          </a:p>
          <a:p>
            <a:endParaRPr lang="en-US" altLang="ja-JP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473F-233B-4CDC-B769-121B56088B4C}" type="slidenum">
              <a:rPr lang="en-US" altLang="ja-JP" smtClean="0"/>
              <a:pPr/>
              <a:t>16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STAMP</a:t>
            </a:r>
            <a:r>
              <a:rPr lang="en-US" altLang="ja-JP" dirty="0" smtClean="0"/>
              <a:t> Applications</a:t>
            </a:r>
            <a:endParaRPr lang="en-US" altLang="ja-JP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A270-7FB3-4FC7-8E32-8BA6DA58554F}" type="slidenum">
              <a:rPr lang="en-US" altLang="ja-JP"/>
              <a:pPr/>
              <a:t>17</a:t>
            </a:fld>
            <a:endParaRPr lang="en-US" altLang="ja-JP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1219200"/>
          <a:ext cx="8686800" cy="52632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  <a:gridCol w="2286000"/>
                <a:gridCol w="4572000"/>
              </a:tblGrid>
              <a:tr h="499696">
                <a:tc>
                  <a:txBody>
                    <a:bodyPr/>
                    <a:lstStyle/>
                    <a:p>
                      <a:r>
                        <a:rPr kumimoji="1" lang="en-US" altLang="ja-JP" sz="2200" b="0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Application</a:t>
                      </a:r>
                      <a:endParaRPr kumimoji="1" lang="ja-JP" altLang="en-US" sz="2200" b="0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0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Domain</a:t>
                      </a:r>
                      <a:endParaRPr kumimoji="1" lang="ja-JP" altLang="en-US" sz="2200" b="0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0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Description</a:t>
                      </a:r>
                      <a:endParaRPr kumimoji="1" lang="ja-JP" altLang="en-US" sz="2200" b="0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995">
                <a:tc>
                  <a:txBody>
                    <a:bodyPr/>
                    <a:lstStyle/>
                    <a:p>
                      <a:r>
                        <a:rPr kumimoji="1" lang="en-US" altLang="ja-JP" sz="2200" dirty="0" err="1" smtClean="0">
                          <a:latin typeface="Gill Sans"/>
                          <a:cs typeface="Gill Sans"/>
                        </a:rPr>
                        <a:t>bayes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Machine learning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Learns structure of a Bayesian network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99696"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genome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Bioinformatics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Performs gene sequencing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</a:tr>
              <a:tr h="499696"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intruder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Security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Detects network intrusions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</a:tr>
              <a:tr h="499696">
                <a:tc>
                  <a:txBody>
                    <a:bodyPr/>
                    <a:lstStyle/>
                    <a:p>
                      <a:r>
                        <a:rPr kumimoji="1" lang="en-US" altLang="ja-JP" sz="2200" dirty="0" err="1" smtClean="0">
                          <a:latin typeface="Gill Sans"/>
                          <a:cs typeface="Gill Sans"/>
                        </a:rPr>
                        <a:t>kmeans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Data mining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Implements</a:t>
                      </a:r>
                      <a:r>
                        <a:rPr kumimoji="1" lang="en-US" altLang="ja-JP" sz="2200" baseline="0" dirty="0" smtClean="0">
                          <a:latin typeface="Gill Sans"/>
                          <a:cs typeface="Gill Sans"/>
                        </a:rPr>
                        <a:t> K-means clustering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</a:tr>
              <a:tr h="499696"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labyrinth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Engineering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Routes paths in maze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</a:tr>
              <a:tr h="610718"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ssca2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Scientific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Creates efficient</a:t>
                      </a:r>
                      <a:r>
                        <a:rPr kumimoji="1" lang="en-US" altLang="ja-JP" sz="2200" baseline="0" dirty="0" smtClean="0">
                          <a:latin typeface="Gill Sans"/>
                          <a:cs typeface="Gill Sans"/>
                        </a:rPr>
                        <a:t> graph representation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</a:tr>
              <a:tr h="892313"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vacation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Online transaction processing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Emulates travel reservation system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</a:tr>
              <a:tr h="499696">
                <a:tc>
                  <a:txBody>
                    <a:bodyPr/>
                    <a:lstStyle/>
                    <a:p>
                      <a:r>
                        <a:rPr kumimoji="1" lang="en-US" altLang="ja-JP" sz="2200" dirty="0" err="1" smtClean="0">
                          <a:latin typeface="Gill Sans"/>
                          <a:cs typeface="Gill Sans"/>
                        </a:rPr>
                        <a:t>yada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Scientific</a:t>
                      </a:r>
                      <a:endParaRPr kumimoji="1" lang="ja-JP" altLang="en-US" sz="2200" dirty="0">
                        <a:latin typeface="Gill Sans"/>
                        <a:cs typeface="Gill Sans"/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Refines a Delaunay mesh</a:t>
                      </a: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3505200"/>
            <a:ext cx="8686800" cy="457200"/>
          </a:xfrm>
          <a:prstGeom prst="rect">
            <a:avLst/>
          </a:prstGeom>
          <a:noFill/>
          <a:effectLst>
            <a:glow rad="63500">
              <a:schemeClr val="accent1">
                <a:alpha val="75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228600" y="5105400"/>
            <a:ext cx="8686800" cy="838200"/>
          </a:xfrm>
          <a:prstGeom prst="rect">
            <a:avLst/>
          </a:prstGeom>
          <a:noFill/>
          <a:effectLst>
            <a:glow rad="63500">
              <a:schemeClr val="accent1">
                <a:alpha val="75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Kmeans</a:t>
            </a:r>
            <a:r>
              <a:rPr lang="en-US" altLang="ja-JP" dirty="0" smtClean="0"/>
              <a:t> Description</a:t>
            </a:r>
            <a:endParaRPr lang="en-US" altLang="ja-JP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8674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Groups data into K clusters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sz="1400" dirty="0" smtClean="0"/>
          </a:p>
          <a:p>
            <a:r>
              <a:rPr lang="en-US" altLang="ja-JP" dirty="0" smtClean="0"/>
              <a:t>Possible applications:</a:t>
            </a:r>
          </a:p>
          <a:p>
            <a:pPr lvl="1"/>
            <a:r>
              <a:rPr lang="en-US" altLang="ja-JP" i="1" dirty="0" smtClean="0"/>
              <a:t>Biology:</a:t>
            </a:r>
            <a:r>
              <a:rPr lang="en-US" altLang="ja-JP" dirty="0" smtClean="0"/>
              <a:t> plant and animal classification</a:t>
            </a:r>
          </a:p>
          <a:p>
            <a:pPr lvl="1"/>
            <a:r>
              <a:rPr lang="en-US" altLang="ja-JP" i="1" dirty="0" smtClean="0"/>
              <a:t>WWW:</a:t>
            </a:r>
            <a:r>
              <a:rPr lang="en-US" altLang="ja-JP" dirty="0" smtClean="0"/>
              <a:t> analyze web traffic for patterns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3DC2-FA2F-46AF-BD1E-2C7E4C4CD711}" type="slidenum">
              <a:rPr lang="en-US" altLang="ja-JP" smtClean="0"/>
              <a:pPr/>
              <a:t>18</a:t>
            </a:fld>
            <a:endParaRPr lang="en-US" altLang="ja-JP"/>
          </a:p>
        </p:txBody>
      </p:sp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682752" y="1714501"/>
            <a:ext cx="3127248" cy="3013742"/>
            <a:chOff x="533400" y="2168024"/>
            <a:chExt cx="3429000" cy="3304542"/>
          </a:xfrm>
        </p:grpSpPr>
        <p:pic>
          <p:nvPicPr>
            <p:cNvPr id="5" name="Picture 4" descr="kmeans_example_1.pdf"/>
            <p:cNvPicPr>
              <a:picLocks noChangeAspect="1"/>
            </p:cNvPicPr>
            <p:nvPr/>
          </p:nvPicPr>
          <mc:AlternateContent xmlns:ma="http://schemas.microsoft.com/office/mac/drawingml/2008/main">
            <mc:Choice Requires="ma">
              <p:blipFill>
                <a:blip r:embed="rId3"/>
                <a:srcRect l="17647" t="29545" r="17647" b="29545"/>
                <a:stretch>
                  <a:fillRect/>
                </a:stretch>
              </p:blipFill>
            </mc:Choice>
  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  <p:blipFill>
                <a:blip r:embed="rId4"/>
                <a:srcRect l="17647" t="29545" r="17647" b="29545"/>
                <a:stretch>
                  <a:fillRect/>
                </a:stretch>
              </p:blipFill>
            </mc:Fallback>
          </mc:AlternateContent>
          <p:spPr>
            <a:xfrm>
              <a:off x="533400" y="2667000"/>
              <a:ext cx="3428799" cy="2805566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</p:pic>
        <p:sp>
          <p:nvSpPr>
            <p:cNvPr id="8" name="TextBox 7"/>
            <p:cNvSpPr txBox="1"/>
            <p:nvPr/>
          </p:nvSpPr>
          <p:spPr>
            <a:xfrm>
              <a:off x="533400" y="2168024"/>
              <a:ext cx="3429000" cy="506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Gill Sans"/>
                  <a:cs typeface="Gill Sans"/>
                </a:rPr>
                <a:t>Initial data</a:t>
              </a:r>
              <a:endParaRPr kumimoji="1" lang="ja-JP" altLang="en-US" dirty="0">
                <a:latin typeface="Gill Sans"/>
                <a:cs typeface="Gill Sans"/>
              </a:endParaRPr>
            </a:p>
          </p:txBody>
        </p:sp>
      </p:grp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410200" y="1714501"/>
            <a:ext cx="3123229" cy="3009902"/>
            <a:chOff x="4876800" y="2167969"/>
            <a:chExt cx="3429001" cy="3304577"/>
          </a:xfrm>
        </p:grpSpPr>
        <p:pic>
          <p:nvPicPr>
            <p:cNvPr id="7" name="Picture 6" descr="kmeans_example_2.pdf"/>
            <p:cNvPicPr>
              <a:picLocks noChangeAspect="1"/>
            </p:cNvPicPr>
            <p:nvPr/>
          </p:nvPicPr>
          <mc:AlternateContent xmlns:ma="http://schemas.microsoft.com/office/mac/drawingml/2008/main">
            <mc:Choice Requires="ma">
              <p:blipFill>
                <a:blip r:embed="rId5"/>
                <a:srcRect l="17647" t="29545" r="17647" b="29545"/>
                <a:stretch>
                  <a:fillRect/>
                </a:stretch>
              </p:blipFill>
            </mc:Choice>
  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  <p:blipFill>
                <a:blip r:embed="rId6"/>
                <a:srcRect l="17647" t="29545" r="17647" b="29545"/>
                <a:stretch>
                  <a:fillRect/>
                </a:stretch>
              </p:blipFill>
            </mc:Fallback>
          </mc:AlternateContent>
          <p:spPr>
            <a:xfrm>
              <a:off x="4876800" y="2667000"/>
              <a:ext cx="3428808" cy="28055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4876801" y="2167969"/>
              <a:ext cx="3429000" cy="506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Gill Sans"/>
                  <a:cs typeface="Gill Sans"/>
                </a:rPr>
                <a:t>Grouped data (K = 2)</a:t>
              </a:r>
              <a:endParaRPr kumimoji="1" lang="ja-JP" altLang="en-US" dirty="0">
                <a:latin typeface="Gill Sans"/>
                <a:cs typeface="Gill Sans"/>
              </a:endParaRPr>
            </a:p>
          </p:txBody>
        </p:sp>
      </p:grpSp>
      <p:sp>
        <p:nvSpPr>
          <p:cNvPr id="12" name="Right Arrow 11"/>
          <p:cNvSpPr/>
          <p:nvPr/>
        </p:nvSpPr>
        <p:spPr>
          <a:xfrm>
            <a:off x="4114800" y="3200400"/>
            <a:ext cx="914400" cy="457200"/>
          </a:xfrm>
          <a:prstGeom prst="rightArrow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The Need for Multiprocessors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Uniprocessor</a:t>
            </a:r>
            <a:r>
              <a:rPr lang="en-US" altLang="ja-JP" dirty="0" smtClean="0"/>
              <a:t> systems hitting limits</a:t>
            </a:r>
          </a:p>
          <a:p>
            <a:pPr lvl="1"/>
            <a:r>
              <a:rPr lang="en-US" altLang="ja-JP" dirty="0" smtClean="0"/>
              <a:t>Design complexity overwhelming </a:t>
            </a:r>
          </a:p>
          <a:p>
            <a:pPr lvl="1"/>
            <a:r>
              <a:rPr lang="en-US" altLang="ja-JP" dirty="0" smtClean="0"/>
              <a:t>Power consumption increasing dramatically</a:t>
            </a:r>
          </a:p>
          <a:p>
            <a:pPr lvl="1"/>
            <a:r>
              <a:rPr lang="en-US" altLang="ja-JP" dirty="0" smtClean="0"/>
              <a:t>Instruction-level parallelism exhausted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Solution is multiprocessor systems</a:t>
            </a:r>
          </a:p>
          <a:p>
            <a:pPr lvl="1"/>
            <a:r>
              <a:rPr lang="en-US" altLang="ja-JP" dirty="0" smtClean="0"/>
              <a:t>Simpler processor design (but many of them)</a:t>
            </a:r>
          </a:p>
          <a:p>
            <a:pPr lvl="1"/>
            <a:r>
              <a:rPr lang="en-US" altLang="ja-JP" dirty="0" smtClean="0"/>
              <a:t>Reduce power requirements</a:t>
            </a:r>
          </a:p>
          <a:p>
            <a:pPr lvl="1"/>
            <a:r>
              <a:rPr lang="en-US" altLang="ja-JP" dirty="0" smtClean="0"/>
              <a:t>Expose opportunity for thread-level parallelism</a:t>
            </a:r>
            <a:endParaRPr lang="en-US" altLang="ja-JP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8A2CE-4E7A-490A-8A7C-8BF7438447C5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Kmeans</a:t>
            </a:r>
            <a:r>
              <a:rPr lang="en-US" altLang="ja-JP" dirty="0" smtClean="0"/>
              <a:t> Algorithm</a:t>
            </a:r>
            <a:endParaRPr lang="en-US" altLang="ja-JP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9210-81C5-47FC-8B3F-DB1659CCBCE1}" type="slidenum">
              <a:rPr lang="en-US" altLang="ja-JP"/>
              <a:pPr/>
              <a:t>19</a:t>
            </a:fld>
            <a:endParaRPr lang="en-US" altLang="ja-JP"/>
          </a:p>
        </p:txBody>
      </p:sp>
      <p:sp>
        <p:nvSpPr>
          <p:cNvPr id="51" name="Terminator 50"/>
          <p:cNvSpPr/>
          <p:nvPr/>
        </p:nvSpPr>
        <p:spPr>
          <a:xfrm>
            <a:off x="685800" y="1524000"/>
            <a:ext cx="2286000" cy="914400"/>
          </a:xfrm>
          <a:prstGeom prst="flowChartTerminator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dirty="0" smtClean="0">
                <a:latin typeface="Gill Sans"/>
                <a:cs typeface="Gill Sans"/>
              </a:rPr>
              <a:t>Guess</a:t>
            </a:r>
          </a:p>
          <a:p>
            <a:pPr algn="ctr"/>
            <a:r>
              <a:rPr lang="en-US" altLang="ja-JP" dirty="0" smtClean="0">
                <a:latin typeface="Gill Sans"/>
                <a:cs typeface="Gill Sans"/>
              </a:rPr>
              <a:t>centers</a:t>
            </a:r>
            <a:endParaRPr lang="ja-JP" altLang="en-US" dirty="0">
              <a:latin typeface="Gill Sans"/>
              <a:cs typeface="Gill Sans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3009900" y="1524000"/>
            <a:ext cx="3124200" cy="5105400"/>
            <a:chOff x="4152900" y="1524000"/>
            <a:chExt cx="3124200" cy="5105400"/>
          </a:xfrm>
        </p:grpSpPr>
        <p:sp>
          <p:nvSpPr>
            <p:cNvPr id="27" name="Rectangle 26"/>
            <p:cNvSpPr/>
            <p:nvPr/>
          </p:nvSpPr>
          <p:spPr>
            <a:xfrm>
              <a:off x="4532312" y="1524000"/>
              <a:ext cx="2286000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Gill Sans"/>
                  <a:cs typeface="Gill Sans"/>
                </a:rPr>
                <a:t>Analyze data</a:t>
              </a:r>
              <a:endParaRPr kumimoji="1" lang="ja-JP" altLang="en-US" sz="2200" dirty="0">
                <a:latin typeface="Gill Sans"/>
                <a:cs typeface="Gill Sans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532312" y="2743200"/>
              <a:ext cx="2286000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Gill Sans"/>
                  <a:cs typeface="Gill Sans"/>
                </a:rPr>
                <a:t>Compute adjust-</a:t>
              </a:r>
            </a:p>
            <a:p>
              <a:pPr algn="ctr"/>
              <a:r>
                <a:rPr kumimoji="1" lang="en-US" altLang="ja-JP" sz="2200" dirty="0" err="1" smtClean="0">
                  <a:latin typeface="Gill Sans"/>
                  <a:cs typeface="Gill Sans"/>
                </a:rPr>
                <a:t>ments</a:t>
              </a:r>
              <a:r>
                <a:rPr kumimoji="1" lang="en-US" altLang="ja-JP" sz="2200" dirty="0" smtClean="0">
                  <a:latin typeface="Gill Sans"/>
                  <a:cs typeface="Gill Sans"/>
                </a:rPr>
                <a:t> to centers</a:t>
              </a:r>
              <a:endParaRPr kumimoji="1" lang="ja-JP" altLang="en-US" sz="2200" dirty="0">
                <a:latin typeface="Gill Sans"/>
                <a:cs typeface="Gill San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532312" y="3962400"/>
              <a:ext cx="2286000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Gill Sans"/>
                  <a:cs typeface="Gill Sans"/>
                </a:rPr>
                <a:t>Update centers</a:t>
              </a:r>
              <a:endParaRPr kumimoji="1" lang="ja-JP" altLang="en-US" sz="2200" dirty="0">
                <a:latin typeface="Gill Sans"/>
                <a:cs typeface="Gill Sans"/>
              </a:endParaRPr>
            </a:p>
          </p:txBody>
        </p:sp>
        <p:sp>
          <p:nvSpPr>
            <p:cNvPr id="30" name="Decision 29"/>
            <p:cNvSpPr/>
            <p:nvPr/>
          </p:nvSpPr>
          <p:spPr>
            <a:xfrm>
              <a:off x="4532312" y="5181600"/>
              <a:ext cx="2286000" cy="1143000"/>
            </a:xfrm>
            <a:prstGeom prst="flowChartDecision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ja-JP" sz="2200" dirty="0" smtClean="0">
                  <a:latin typeface="Gill Sans"/>
                  <a:cs typeface="Gill Sans"/>
                </a:rPr>
                <a:t>Converged?</a:t>
              </a:r>
              <a:endParaRPr lang="ja-JP" altLang="en-US" sz="2200" dirty="0">
                <a:latin typeface="Gill Sans"/>
                <a:cs typeface="Gill Sans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rot="5400000">
              <a:off x="5522912" y="2590006"/>
              <a:ext cx="304800" cy="1588"/>
            </a:xfrm>
            <a:prstGeom prst="straightConnector1">
              <a:avLst/>
            </a:prstGeom>
            <a:ln w="762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>
              <a:off x="5523706" y="3809206"/>
              <a:ext cx="304800" cy="1588"/>
            </a:xfrm>
            <a:prstGeom prst="straightConnector1">
              <a:avLst/>
            </a:prstGeom>
            <a:ln w="762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5524500" y="5028406"/>
              <a:ext cx="304800" cy="1588"/>
            </a:xfrm>
            <a:prstGeom prst="straightConnector1">
              <a:avLst/>
            </a:prstGeom>
            <a:ln w="762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>
              <a:off x="5522118" y="6476206"/>
              <a:ext cx="304800" cy="1588"/>
            </a:xfrm>
            <a:prstGeom prst="straightConnector1">
              <a:avLst/>
            </a:prstGeom>
            <a:ln w="762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rot="10800000">
              <a:off x="6818312" y="1981200"/>
              <a:ext cx="457200" cy="1588"/>
            </a:xfrm>
            <a:prstGeom prst="straightConnector1">
              <a:avLst/>
            </a:prstGeom>
            <a:ln w="762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5371306" y="3885406"/>
              <a:ext cx="3810000" cy="1588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10800000">
              <a:off x="6818312" y="5791200"/>
              <a:ext cx="457200" cy="1588"/>
            </a:xfrm>
            <a:prstGeom prst="straightConnector1">
              <a:avLst/>
            </a:prstGeom>
            <a:ln w="76200" cmpd="sng">
              <a:solidFill>
                <a:schemeClr val="tx1"/>
              </a:solidFill>
              <a:tailEnd type="none" w="med" len="sm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742112" y="5334000"/>
              <a:ext cx="48139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200" dirty="0" smtClean="0">
                  <a:latin typeface="Gill Sans"/>
                  <a:cs typeface="Gill Sans"/>
                </a:rPr>
                <a:t>no</a:t>
              </a:r>
              <a:endParaRPr kumimoji="1" lang="ja-JP" altLang="en-US" sz="2200" dirty="0">
                <a:latin typeface="Gill Sans"/>
                <a:cs typeface="Gill Sans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51512" y="6167735"/>
              <a:ext cx="54628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200" dirty="0" smtClean="0">
                  <a:latin typeface="Gill Sans"/>
                  <a:cs typeface="Gill Sans"/>
                </a:rPr>
                <a:t>yes</a:t>
              </a:r>
              <a:endParaRPr kumimoji="1" lang="ja-JP" altLang="en-US" sz="2200" dirty="0">
                <a:latin typeface="Gill Sans"/>
                <a:cs typeface="Gill Sans"/>
              </a:endParaRPr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>
              <a:off x="4152900" y="1981200"/>
              <a:ext cx="411480" cy="1588"/>
            </a:xfrm>
            <a:prstGeom prst="straightConnector1">
              <a:avLst/>
            </a:prstGeom>
            <a:ln w="762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124200" y="3581400"/>
            <a:ext cx="2783565" cy="1600200"/>
            <a:chOff x="5444447" y="3733800"/>
            <a:chExt cx="2783565" cy="1600200"/>
          </a:xfrm>
        </p:grpSpPr>
        <p:sp>
          <p:nvSpPr>
            <p:cNvPr id="40" name="Rectangle 39"/>
            <p:cNvSpPr/>
            <p:nvPr/>
          </p:nvSpPr>
          <p:spPr>
            <a:xfrm>
              <a:off x="5484812" y="3810000"/>
              <a:ext cx="2743200" cy="1524000"/>
            </a:xfrm>
            <a:prstGeom prst="rect">
              <a:avLst/>
            </a:prstGeom>
            <a:noFill/>
            <a:effectLst>
              <a:glow rad="63500">
                <a:schemeClr val="accent2">
                  <a:alpha val="75000"/>
                </a:schemeClr>
              </a:glo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Gill Sans"/>
                <a:cs typeface="Gill Sans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444447" y="3733800"/>
              <a:ext cx="13786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CCAF0A"/>
                  </a:solidFill>
                  <a:latin typeface="Gill Sans"/>
                  <a:cs typeface="Gill Sans"/>
                </a:rPr>
                <a:t>Transaction</a:t>
              </a:r>
              <a:endParaRPr kumimoji="1" lang="ja-JP" altLang="en-US" sz="2000" dirty="0">
                <a:solidFill>
                  <a:srgbClr val="CCAF0A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164565" y="1143000"/>
            <a:ext cx="2743200" cy="1600200"/>
            <a:chOff x="5484812" y="1295400"/>
            <a:chExt cx="2743200" cy="1600200"/>
          </a:xfrm>
        </p:grpSpPr>
        <p:sp>
          <p:nvSpPr>
            <p:cNvPr id="42" name="Rectangle 41"/>
            <p:cNvSpPr/>
            <p:nvPr/>
          </p:nvSpPr>
          <p:spPr>
            <a:xfrm>
              <a:off x="5484812" y="1371600"/>
              <a:ext cx="2743200" cy="1524000"/>
            </a:xfrm>
            <a:prstGeom prst="rect">
              <a:avLst/>
            </a:prstGeom>
            <a:noFill/>
            <a:effectLst>
              <a:glow rad="63500">
                <a:schemeClr val="accent2">
                  <a:alpha val="75000"/>
                </a:schemeClr>
              </a:glo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Gill Sans"/>
                <a:cs typeface="Gill Sans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484812" y="1295400"/>
              <a:ext cx="1464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CCAF0A"/>
                  </a:solidFill>
                  <a:latin typeface="Gill Sans"/>
                  <a:cs typeface="Gill Sans"/>
                </a:rPr>
                <a:t>Privatization</a:t>
              </a:r>
              <a:endParaRPr kumimoji="1" lang="ja-JP" altLang="en-US" sz="2000" dirty="0">
                <a:solidFill>
                  <a:srgbClr val="CCAF0A"/>
                </a:solidFill>
                <a:latin typeface="Gill Sans"/>
                <a:cs typeface="Gill Sans"/>
              </a:endParaRP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800100" y="2286000"/>
            <a:ext cx="2514600" cy="4114800"/>
          </a:xfrm>
          <a:prstGeom prst="rect">
            <a:avLst/>
          </a:prstGeom>
          <a:noFill/>
          <a:ln w="2857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Gill Sans"/>
              <a:cs typeface="Gill San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314700" y="2286000"/>
            <a:ext cx="2514600" cy="4114800"/>
          </a:xfrm>
          <a:prstGeom prst="rect">
            <a:avLst/>
          </a:prstGeom>
          <a:noFill/>
          <a:ln w="2857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Gill Sans"/>
              <a:cs typeface="Gill San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829300" y="2286000"/>
            <a:ext cx="2514600" cy="4114800"/>
          </a:xfrm>
          <a:prstGeom prst="rect">
            <a:avLst/>
          </a:prstGeom>
          <a:noFill/>
          <a:ln w="2857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Gill Sans"/>
              <a:cs typeface="Gill Sans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Vacation Description</a:t>
            </a:r>
            <a:endParaRPr lang="en-US" altLang="ja-JP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Emulates travel reservation system</a:t>
            </a:r>
          </a:p>
          <a:p>
            <a:pPr lvl="1"/>
            <a:r>
              <a:rPr lang="en-US" altLang="ja-JP" dirty="0" smtClean="0"/>
              <a:t>Similar to 3-tier design in SPECjbb2000</a:t>
            </a:r>
            <a:endParaRPr lang="ja-JP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4396" y="6324599"/>
            <a:ext cx="787204" cy="274319"/>
          </a:xfrm>
        </p:spPr>
        <p:txBody>
          <a:bodyPr/>
          <a:lstStyle/>
          <a:p>
            <a:fld id="{DD426080-EDF4-44E4-A750-12B338DC99F4}" type="slidenum">
              <a:rPr lang="en-US" altLang="ja-JP"/>
              <a:pPr/>
              <a:t>20</a:t>
            </a:fld>
            <a:endParaRPr lang="en-US" altLang="ja-JP"/>
          </a:p>
        </p:txBody>
      </p:sp>
      <p:sp>
        <p:nvSpPr>
          <p:cNvPr id="5" name="Rectangle 4"/>
          <p:cNvSpPr/>
          <p:nvPr/>
        </p:nvSpPr>
        <p:spPr>
          <a:xfrm>
            <a:off x="1219200" y="2743200"/>
            <a:ext cx="16002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dirty="0" err="1" smtClean="0">
                <a:latin typeface="Gill Sans"/>
                <a:cs typeface="Gill Sans"/>
              </a:rPr>
              <a:t>Kozyrakis</a:t>
            </a:r>
            <a:endParaRPr lang="ja-JP" altLang="en-US" dirty="0">
              <a:latin typeface="Gill Sans"/>
              <a:cs typeface="Gill San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4572000"/>
            <a:ext cx="16002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dirty="0" err="1" smtClean="0">
                <a:latin typeface="Gill Sans"/>
                <a:cs typeface="Gill Sans"/>
              </a:rPr>
              <a:t>Olukotun</a:t>
            </a:r>
            <a:endParaRPr lang="ja-JP" altLang="en-US" dirty="0">
              <a:latin typeface="Gill Sans"/>
              <a:cs typeface="Gill San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71900" y="4114800"/>
            <a:ext cx="16002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dirty="0" smtClean="0">
                <a:latin typeface="Gill Sans"/>
                <a:cs typeface="Gill Sans"/>
              </a:rPr>
              <a:t>Manager</a:t>
            </a:r>
            <a:endParaRPr lang="ja-JP" altLang="en-US" dirty="0">
              <a:latin typeface="Gill Sans"/>
              <a:cs typeface="Gill San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71900" y="4800600"/>
            <a:ext cx="1600200" cy="1143000"/>
          </a:xfrm>
          <a:prstGeom prst="rect">
            <a:avLst/>
          </a:prstGeom>
          <a:ln w="57150" cmpd="thickThin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/>
          <a:lstStyle/>
          <a:p>
            <a:pPr algn="ctr"/>
            <a:r>
              <a:rPr lang="en-US" altLang="ja-JP" sz="2000" dirty="0" smtClean="0">
                <a:latin typeface="Gill Sans"/>
                <a:cs typeface="Gill Sans"/>
              </a:rPr>
              <a:t>Reserve</a:t>
            </a:r>
          </a:p>
          <a:p>
            <a:pPr algn="ctr"/>
            <a:r>
              <a:rPr lang="en-US" altLang="ja-JP" sz="2000" dirty="0" smtClean="0">
                <a:latin typeface="Gill Sans"/>
                <a:cs typeface="Gill Sans"/>
              </a:rPr>
              <a:t>Cancel</a:t>
            </a:r>
          </a:p>
          <a:p>
            <a:pPr algn="ctr"/>
            <a:r>
              <a:rPr lang="en-US" altLang="ja-JP" sz="2000" dirty="0" smtClean="0">
                <a:latin typeface="Gill Sans"/>
                <a:cs typeface="Gill Sans"/>
              </a:rPr>
              <a:t>Update</a:t>
            </a:r>
            <a:endParaRPr lang="ja-JP" altLang="en-US" sz="2000" dirty="0">
              <a:latin typeface="Gill Sans"/>
              <a:cs typeface="Gill San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86500" y="2743200"/>
            <a:ext cx="16002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dirty="0" smtClean="0">
                <a:latin typeface="Gill Sans"/>
                <a:cs typeface="Gill Sans"/>
              </a:rPr>
              <a:t>Customers</a:t>
            </a:r>
            <a:endParaRPr lang="ja-JP" altLang="en-US" dirty="0">
              <a:latin typeface="Gill Sans"/>
              <a:cs typeface="Gill San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86500" y="3657600"/>
            <a:ext cx="16002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dirty="0" smtClean="0">
                <a:latin typeface="Gill Sans"/>
                <a:cs typeface="Gill Sans"/>
              </a:rPr>
              <a:t>Hotels</a:t>
            </a:r>
            <a:endParaRPr lang="ja-JP" altLang="en-US" dirty="0">
              <a:latin typeface="Gill Sans"/>
              <a:cs typeface="Gill San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86500" y="4572000"/>
            <a:ext cx="16002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dirty="0" smtClean="0">
                <a:latin typeface="Gill Sans"/>
                <a:cs typeface="Gill Sans"/>
              </a:rPr>
              <a:t>Flights</a:t>
            </a:r>
            <a:endParaRPr lang="ja-JP" altLang="en-US" dirty="0">
              <a:latin typeface="Gill Sans"/>
              <a:cs typeface="Gill San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86500" y="5486400"/>
            <a:ext cx="16002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dirty="0" smtClean="0">
                <a:latin typeface="Gill Sans"/>
                <a:cs typeface="Gill Sans"/>
              </a:rPr>
              <a:t>Cars</a:t>
            </a:r>
            <a:endParaRPr lang="ja-JP" altLang="en-US" dirty="0">
              <a:latin typeface="Gill Sans"/>
              <a:cs typeface="Gill Sans"/>
            </a:endParaRPr>
          </a:p>
        </p:txBody>
      </p:sp>
      <p:cxnSp>
        <p:nvCxnSpPr>
          <p:cNvPr id="14" name="Straight Arrow Connector 13"/>
          <p:cNvCxnSpPr>
            <a:stCxn id="5" idx="3"/>
          </p:cNvCxnSpPr>
          <p:nvPr/>
        </p:nvCxnSpPr>
        <p:spPr>
          <a:xfrm>
            <a:off x="2819400" y="3086100"/>
            <a:ext cx="990600" cy="11049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</p:cNvCxnSpPr>
          <p:nvPr/>
        </p:nvCxnSpPr>
        <p:spPr>
          <a:xfrm flipV="1">
            <a:off x="2819400" y="4572000"/>
            <a:ext cx="990600" cy="3429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3"/>
            <a:endCxn id="9" idx="1"/>
          </p:cNvCxnSpPr>
          <p:nvPr/>
        </p:nvCxnSpPr>
        <p:spPr>
          <a:xfrm flipV="1">
            <a:off x="5372100" y="3086100"/>
            <a:ext cx="914400" cy="13716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3"/>
            <a:endCxn id="10" idx="1"/>
          </p:cNvCxnSpPr>
          <p:nvPr/>
        </p:nvCxnSpPr>
        <p:spPr>
          <a:xfrm flipV="1">
            <a:off x="5372100" y="4000500"/>
            <a:ext cx="914400" cy="457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3"/>
            <a:endCxn id="11" idx="1"/>
          </p:cNvCxnSpPr>
          <p:nvPr/>
        </p:nvCxnSpPr>
        <p:spPr>
          <a:xfrm>
            <a:off x="5372100" y="4457700"/>
            <a:ext cx="914400" cy="4572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3"/>
            <a:endCxn id="12" idx="1"/>
          </p:cNvCxnSpPr>
          <p:nvPr/>
        </p:nvCxnSpPr>
        <p:spPr>
          <a:xfrm>
            <a:off x="5372100" y="4457700"/>
            <a:ext cx="914400" cy="13716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00100" y="2286000"/>
            <a:ext cx="251460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2000" dirty="0" smtClean="0">
                <a:latin typeface="Gill Sans"/>
                <a:cs typeface="Gill Sans"/>
              </a:rPr>
              <a:t>Client Tier</a:t>
            </a:r>
            <a:endParaRPr kumimoji="1" lang="ja-JP" altLang="en-US" sz="2000" dirty="0">
              <a:latin typeface="Gill Sans"/>
              <a:cs typeface="Gill San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14700" y="2286000"/>
            <a:ext cx="251460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2000" dirty="0" smtClean="0">
                <a:latin typeface="Gill Sans"/>
                <a:cs typeface="Gill Sans"/>
              </a:rPr>
              <a:t>Manager Tier</a:t>
            </a:r>
            <a:endParaRPr kumimoji="1" lang="ja-JP" altLang="en-US" sz="2000" dirty="0">
              <a:latin typeface="Gill Sans"/>
              <a:cs typeface="Gill San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29300" y="2286000"/>
            <a:ext cx="251460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2000" dirty="0" smtClean="0">
                <a:latin typeface="Gill Sans"/>
                <a:cs typeface="Gill Sans"/>
              </a:rPr>
              <a:t>Database Tier</a:t>
            </a:r>
            <a:endParaRPr kumimoji="1" lang="ja-JP" altLang="en-US" sz="2000" dirty="0">
              <a:latin typeface="Gill Sans"/>
              <a:cs typeface="Gill San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219200" y="3657600"/>
            <a:ext cx="16002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dirty="0" err="1" smtClean="0">
                <a:latin typeface="Gill Sans"/>
                <a:cs typeface="Gill Sans"/>
              </a:rPr>
              <a:t>Mitra</a:t>
            </a:r>
            <a:endParaRPr lang="ja-JP" altLang="en-US" dirty="0">
              <a:latin typeface="Gill Sans"/>
              <a:cs typeface="Gill San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219200" y="5486400"/>
            <a:ext cx="16002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dirty="0" smtClean="0">
                <a:latin typeface="Gill Sans"/>
                <a:cs typeface="Gill Sans"/>
              </a:rPr>
              <a:t>Osgood</a:t>
            </a:r>
            <a:endParaRPr lang="ja-JP" altLang="en-US" dirty="0">
              <a:latin typeface="Gill Sans"/>
              <a:cs typeface="Gill Sans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2762250" y="4781550"/>
            <a:ext cx="1104900" cy="9906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7" idx="3"/>
          </p:cNvCxnSpPr>
          <p:nvPr/>
        </p:nvCxnSpPr>
        <p:spPr>
          <a:xfrm>
            <a:off x="2819400" y="4000500"/>
            <a:ext cx="990600" cy="3429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Vacation</a:t>
            </a:r>
            <a:r>
              <a:rPr lang="en-US" altLang="ja-JP" dirty="0" smtClean="0"/>
              <a:t> Algorithm</a:t>
            </a:r>
            <a:endParaRPr lang="en-US" altLang="ja-JP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C058F-4801-4F4E-9652-7E7EF67B2313}" type="slidenum">
              <a:rPr lang="en-US" altLang="ja-JP"/>
              <a:pPr/>
              <a:t>21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>
          <a:xfrm>
            <a:off x="3556000" y="4576465"/>
            <a:ext cx="2057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Gill Sans"/>
                <a:cs typeface="Gill Sans"/>
              </a:rPr>
              <a:t>Manager does cancelation</a:t>
            </a:r>
            <a:endParaRPr kumimoji="1" lang="ja-JP" altLang="en-US" dirty="0">
              <a:latin typeface="Gill Sans"/>
              <a:cs typeface="Gill Sans"/>
            </a:endParaRPr>
          </a:p>
        </p:txBody>
      </p:sp>
      <p:sp>
        <p:nvSpPr>
          <p:cNvPr id="10" name="Decision 9"/>
          <p:cNvSpPr/>
          <p:nvPr/>
        </p:nvSpPr>
        <p:spPr>
          <a:xfrm>
            <a:off x="3429000" y="1447800"/>
            <a:ext cx="2286000" cy="1143000"/>
          </a:xfrm>
          <a:prstGeom prst="flowChartDecision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 dirty="0" smtClean="0">
                <a:latin typeface="Gill Sans"/>
                <a:cs typeface="Gill Sans"/>
              </a:rPr>
              <a:t>Get task?</a:t>
            </a:r>
            <a:endParaRPr lang="ja-JP" altLang="en-US" dirty="0">
              <a:latin typeface="Gill Sans"/>
              <a:cs typeface="Gill Sans"/>
            </a:endParaRPr>
          </a:p>
        </p:txBody>
      </p:sp>
      <p:cxnSp>
        <p:nvCxnSpPr>
          <p:cNvPr id="11" name="Straight Arrow Connector 10"/>
          <p:cNvCxnSpPr>
            <a:endCxn id="22" idx="0"/>
          </p:cNvCxnSpPr>
          <p:nvPr/>
        </p:nvCxnSpPr>
        <p:spPr>
          <a:xfrm rot="5400000">
            <a:off x="6830369" y="4028134"/>
            <a:ext cx="1096662" cy="1588"/>
          </a:xfrm>
          <a:prstGeom prst="straightConnector1">
            <a:avLst/>
          </a:prstGeom>
          <a:ln w="76200" cmpd="sng">
            <a:solidFill>
              <a:schemeClr val="tx1"/>
            </a:solidFill>
            <a:tailEnd type="triangle" w="med" len="sm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21" idx="0"/>
          </p:cNvCxnSpPr>
          <p:nvPr/>
        </p:nvCxnSpPr>
        <p:spPr>
          <a:xfrm rot="5400000">
            <a:off x="1286818" y="4034482"/>
            <a:ext cx="1083965" cy="1588"/>
          </a:xfrm>
          <a:prstGeom prst="straightConnector1">
            <a:avLst/>
          </a:prstGeom>
          <a:ln w="76200" cmpd="sng">
            <a:solidFill>
              <a:schemeClr val="tx1"/>
            </a:solidFill>
            <a:tailEnd type="triangle" w="med" len="sm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0" idx="2"/>
            <a:endCxn id="7" idx="0"/>
          </p:cNvCxnSpPr>
          <p:nvPr/>
        </p:nvCxnSpPr>
        <p:spPr>
          <a:xfrm rot="16200000" flipH="1">
            <a:off x="4309418" y="4301182"/>
            <a:ext cx="537865" cy="12700"/>
          </a:xfrm>
          <a:prstGeom prst="straightConnector1">
            <a:avLst/>
          </a:prstGeom>
          <a:ln w="76200" cmpd="sng">
            <a:solidFill>
              <a:schemeClr val="tx1"/>
            </a:solidFill>
            <a:tailEnd type="triangle" w="med" len="sm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420394" y="2742406"/>
            <a:ext cx="304800" cy="1588"/>
          </a:xfrm>
          <a:prstGeom prst="straightConnector1">
            <a:avLst/>
          </a:prstGeom>
          <a:ln w="76200" cmpd="sng">
            <a:solidFill>
              <a:schemeClr val="tx1"/>
            </a:solidFill>
            <a:tailEnd type="triangle" w="med" len="sm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81000" y="2055812"/>
            <a:ext cx="3048000" cy="1588"/>
          </a:xfrm>
          <a:prstGeom prst="straightConnector1">
            <a:avLst/>
          </a:prstGeom>
          <a:ln w="76200" cmpd="sng">
            <a:solidFill>
              <a:schemeClr val="tx1"/>
            </a:solidFill>
            <a:tailEnd type="triangle" w="med" len="sm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-1713706" y="4152106"/>
            <a:ext cx="4191000" cy="1588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28800" y="3810000"/>
            <a:ext cx="1113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Gill Sans"/>
                <a:cs typeface="Gill Sans"/>
              </a:rPr>
              <a:t>reserve</a:t>
            </a:r>
            <a:endParaRPr kumimoji="1" lang="ja-JP" altLang="en-US" dirty="0">
              <a:latin typeface="Gill Sans"/>
              <a:cs typeface="Gill Sans"/>
            </a:endParaRPr>
          </a:p>
        </p:txBody>
      </p:sp>
      <p:sp>
        <p:nvSpPr>
          <p:cNvPr id="20" name="Decision 19"/>
          <p:cNvSpPr/>
          <p:nvPr/>
        </p:nvSpPr>
        <p:spPr>
          <a:xfrm>
            <a:off x="3429000" y="2895600"/>
            <a:ext cx="2286000" cy="1143000"/>
          </a:xfrm>
          <a:prstGeom prst="flowChartDecision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 dirty="0" smtClean="0">
                <a:latin typeface="Gill Sans"/>
                <a:cs typeface="Gill Sans"/>
              </a:rPr>
              <a:t>Task kind?</a:t>
            </a:r>
            <a:endParaRPr lang="ja-JP" altLang="en-US" dirty="0">
              <a:latin typeface="Gill Sans"/>
              <a:cs typeface="Gill San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00100" y="4576465"/>
            <a:ext cx="2057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Gill Sans"/>
                <a:cs typeface="Gill Sans"/>
              </a:rPr>
              <a:t>Manager does reservation</a:t>
            </a:r>
            <a:endParaRPr kumimoji="1" lang="ja-JP" altLang="en-US" dirty="0">
              <a:latin typeface="Gill Sans"/>
              <a:cs typeface="Gill San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50000" y="4576465"/>
            <a:ext cx="2057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Gill Sans"/>
                <a:cs typeface="Gill Sans"/>
              </a:rPr>
              <a:t>Manager does update</a:t>
            </a:r>
            <a:endParaRPr kumimoji="1" lang="ja-JP" altLang="en-US" dirty="0">
              <a:latin typeface="Gill Sans"/>
              <a:cs typeface="Gill San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87303" y="3810000"/>
            <a:ext cx="975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Gill Sans"/>
                <a:cs typeface="Gill Sans"/>
              </a:rPr>
              <a:t>cancel</a:t>
            </a:r>
            <a:endParaRPr kumimoji="1" lang="ja-JP" altLang="en-US" dirty="0">
              <a:latin typeface="Gill Sans"/>
              <a:cs typeface="Gill San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390931" y="3810000"/>
            <a:ext cx="1067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Gill Sans"/>
                <a:cs typeface="Gill Sans"/>
              </a:rPr>
              <a:t>update</a:t>
            </a:r>
            <a:endParaRPr kumimoji="1" lang="ja-JP" altLang="en-US" dirty="0">
              <a:latin typeface="Gill Sans"/>
              <a:cs typeface="Gill Sans"/>
            </a:endParaRPr>
          </a:p>
        </p:txBody>
      </p:sp>
      <p:cxnSp>
        <p:nvCxnSpPr>
          <p:cNvPr id="40" name="Straight Arrow Connector 39"/>
          <p:cNvCxnSpPr>
            <a:endCxn id="45" idx="1"/>
          </p:cNvCxnSpPr>
          <p:nvPr/>
        </p:nvCxnSpPr>
        <p:spPr>
          <a:xfrm flipV="1">
            <a:off x="5715000" y="2057400"/>
            <a:ext cx="1219200" cy="1588"/>
          </a:xfrm>
          <a:prstGeom prst="straightConnector1">
            <a:avLst/>
          </a:prstGeom>
          <a:ln w="76200" cmpd="sng">
            <a:solidFill>
              <a:schemeClr val="tx1"/>
            </a:solidFill>
            <a:tailEnd type="triangle" w="med" len="sm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5" name="Terminator 44"/>
          <p:cNvSpPr/>
          <p:nvPr/>
        </p:nvSpPr>
        <p:spPr>
          <a:xfrm>
            <a:off x="6934200" y="1600200"/>
            <a:ext cx="1371600" cy="914400"/>
          </a:xfrm>
          <a:prstGeom prst="flowChartTerminator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dirty="0" smtClean="0">
                <a:latin typeface="Gill Sans"/>
                <a:cs typeface="Gill Sans"/>
              </a:rPr>
              <a:t>Done</a:t>
            </a:r>
            <a:endParaRPr lang="ja-JP" altLang="en-US" dirty="0">
              <a:latin typeface="Gill Sans"/>
              <a:cs typeface="Gill San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rot="10800000" flipV="1">
            <a:off x="1813560" y="5867398"/>
            <a:ext cx="5577840" cy="1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>
            <a:off x="1677194" y="5714206"/>
            <a:ext cx="304800" cy="1588"/>
          </a:xfrm>
          <a:prstGeom prst="straightConnector1">
            <a:avLst/>
          </a:prstGeom>
          <a:ln w="76200" cmpd="sng">
            <a:solidFill>
              <a:schemeClr val="tx1"/>
            </a:solidFill>
            <a:tailEnd type="none" w="med" len="sm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>
            <a:off x="4496594" y="5714206"/>
            <a:ext cx="304800" cy="1588"/>
          </a:xfrm>
          <a:prstGeom prst="straightConnector1">
            <a:avLst/>
          </a:prstGeom>
          <a:ln w="76200" cmpd="sng">
            <a:solidFill>
              <a:schemeClr val="tx1"/>
            </a:solidFill>
            <a:tailEnd type="none" w="med" len="sm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7238206" y="5714206"/>
            <a:ext cx="304800" cy="1588"/>
          </a:xfrm>
          <a:prstGeom prst="straightConnector1">
            <a:avLst/>
          </a:prstGeom>
          <a:ln w="76200" cmpd="sng">
            <a:solidFill>
              <a:schemeClr val="tx1"/>
            </a:solidFill>
            <a:tailEnd type="none" w="med" len="sm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4382294" y="5980906"/>
            <a:ext cx="533400" cy="1588"/>
          </a:xfrm>
          <a:prstGeom prst="straightConnector1">
            <a:avLst/>
          </a:prstGeom>
          <a:ln w="76200" cmpd="sng">
            <a:solidFill>
              <a:schemeClr val="tx1"/>
            </a:solidFill>
            <a:tailEnd type="triangle" w="med" len="sm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 flipV="1">
            <a:off x="381000" y="6248400"/>
            <a:ext cx="4267200" cy="1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0" idx="1"/>
          </p:cNvCxnSpPr>
          <p:nvPr/>
        </p:nvCxnSpPr>
        <p:spPr>
          <a:xfrm rot="10800000">
            <a:off x="1828800" y="3467100"/>
            <a:ext cx="1600200" cy="1588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0800000">
            <a:off x="5669280" y="3479800"/>
            <a:ext cx="1722120" cy="1588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715000" y="1600200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Gill Sans"/>
                <a:cs typeface="Gill Sans"/>
              </a:rPr>
              <a:t>no</a:t>
            </a:r>
            <a:endParaRPr kumimoji="1" lang="ja-JP" altLang="en-US" dirty="0">
              <a:latin typeface="Gill Sans"/>
              <a:cs typeface="Gill San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648200" y="2438400"/>
            <a:ext cx="593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Gill Sans"/>
                <a:cs typeface="Gill Sans"/>
              </a:rPr>
              <a:t>yes</a:t>
            </a:r>
            <a:endParaRPr kumimoji="1" lang="ja-JP" altLang="en-US" dirty="0">
              <a:latin typeface="Gill Sans"/>
              <a:cs typeface="Gill Sans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431800" y="4191000"/>
            <a:ext cx="2606040" cy="1508760"/>
            <a:chOff x="5444447" y="3733800"/>
            <a:chExt cx="2783565" cy="1600200"/>
          </a:xfrm>
        </p:grpSpPr>
        <p:sp>
          <p:nvSpPr>
            <p:cNvPr id="73" name="Rectangle 72"/>
            <p:cNvSpPr/>
            <p:nvPr/>
          </p:nvSpPr>
          <p:spPr>
            <a:xfrm>
              <a:off x="5484812" y="3810000"/>
              <a:ext cx="2743200" cy="1524000"/>
            </a:xfrm>
            <a:prstGeom prst="rect">
              <a:avLst/>
            </a:prstGeom>
            <a:noFill/>
            <a:effectLst>
              <a:glow rad="63500">
                <a:schemeClr val="accent2">
                  <a:alpha val="75000"/>
                </a:schemeClr>
              </a:glo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Gill Sans"/>
                <a:cs typeface="Gill Sans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44447" y="3733800"/>
              <a:ext cx="1472568" cy="4243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CCAF0A"/>
                  </a:solidFill>
                  <a:latin typeface="Gill Sans"/>
                  <a:cs typeface="Gill Sans"/>
                </a:rPr>
                <a:t>Transaction</a:t>
              </a:r>
              <a:endParaRPr kumimoji="1" lang="ja-JP" altLang="en-US" sz="2000" dirty="0">
                <a:solidFill>
                  <a:srgbClr val="CCAF0A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175000" y="4191000"/>
            <a:ext cx="2593340" cy="1508760"/>
            <a:chOff x="5444447" y="3733800"/>
            <a:chExt cx="2770001" cy="1600200"/>
          </a:xfrm>
        </p:grpSpPr>
        <p:sp>
          <p:nvSpPr>
            <p:cNvPr id="76" name="Rectangle 75"/>
            <p:cNvSpPr/>
            <p:nvPr/>
          </p:nvSpPr>
          <p:spPr>
            <a:xfrm>
              <a:off x="5471248" y="3810000"/>
              <a:ext cx="2743200" cy="1524000"/>
            </a:xfrm>
            <a:prstGeom prst="rect">
              <a:avLst/>
            </a:prstGeom>
            <a:noFill/>
            <a:effectLst>
              <a:glow rad="63500">
                <a:schemeClr val="accent2">
                  <a:alpha val="75000"/>
                </a:schemeClr>
              </a:glo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Gill Sans"/>
                <a:cs typeface="Gill Sans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444447" y="3733800"/>
              <a:ext cx="1472568" cy="4243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CCAF0A"/>
                  </a:solidFill>
                  <a:latin typeface="Gill Sans"/>
                  <a:cs typeface="Gill Sans"/>
                </a:rPr>
                <a:t>Transaction</a:t>
              </a:r>
              <a:endParaRPr kumimoji="1" lang="ja-JP" altLang="en-US" sz="2000" dirty="0">
                <a:solidFill>
                  <a:srgbClr val="CCAF0A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920740" y="4191000"/>
            <a:ext cx="2606040" cy="1508760"/>
            <a:chOff x="5444447" y="3733800"/>
            <a:chExt cx="2783565" cy="1600200"/>
          </a:xfrm>
        </p:grpSpPr>
        <p:sp>
          <p:nvSpPr>
            <p:cNvPr id="79" name="Rectangle 78"/>
            <p:cNvSpPr/>
            <p:nvPr/>
          </p:nvSpPr>
          <p:spPr>
            <a:xfrm>
              <a:off x="5484812" y="3810000"/>
              <a:ext cx="2743200" cy="1524000"/>
            </a:xfrm>
            <a:prstGeom prst="rect">
              <a:avLst/>
            </a:prstGeom>
            <a:noFill/>
            <a:effectLst>
              <a:glow rad="63500">
                <a:schemeClr val="accent2">
                  <a:alpha val="75000"/>
                </a:schemeClr>
              </a:glo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Gill Sans"/>
                <a:cs typeface="Gill Sans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444447" y="3733800"/>
              <a:ext cx="1472568" cy="4243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CCAF0A"/>
                  </a:solidFill>
                  <a:latin typeface="Gill Sans"/>
                  <a:cs typeface="Gill Sans"/>
                </a:rPr>
                <a:t>Transaction</a:t>
              </a:r>
              <a:endParaRPr kumimoji="1" lang="ja-JP" altLang="en-US" sz="2000" dirty="0">
                <a:solidFill>
                  <a:srgbClr val="CCAF0A"/>
                </a:solidFill>
                <a:latin typeface="Gill Sans"/>
                <a:cs typeface="Gill Sans"/>
              </a:endParaRP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STAMP</a:t>
            </a:r>
            <a:r>
              <a:rPr lang="en-US" altLang="ja-JP" dirty="0" smtClean="0"/>
              <a:t> Characterization</a:t>
            </a:r>
            <a:endParaRPr lang="en-US" altLang="ja-JP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508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1447800"/>
                <a:gridCol w="1219200"/>
                <a:gridCol w="1219200"/>
                <a:gridCol w="1219200"/>
                <a:gridCol w="1524000"/>
              </a:tblGrid>
              <a:tr h="508000">
                <a:tc rowSpan="2"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Application</a:t>
                      </a:r>
                      <a:endParaRPr kumimoji="1" lang="ja-JP" altLang="en-US" sz="2000" b="0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 anchor="ctr"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Per Transaction</a:t>
                      </a:r>
                      <a:endParaRPr kumimoji="1" lang="ja-JP" altLang="en-US" sz="2000" b="0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000" b="1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000" b="1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000" b="1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Time in</a:t>
                      </a:r>
                    </a:p>
                    <a:p>
                      <a:r>
                        <a:rPr kumimoji="1" lang="en-US" altLang="ja-JP" sz="2000" b="0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Transactions</a:t>
                      </a:r>
                      <a:endParaRPr kumimoji="1" lang="ja-JP" altLang="en-US" sz="2000" b="0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 anchor="ctr"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 vMerge="1">
                  <a:txBody>
                    <a:bodyPr/>
                    <a:lstStyle/>
                    <a:p>
                      <a:endParaRPr kumimoji="1" lang="ja-JP" altLang="en-US" sz="2000" b="1" dirty="0"/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Instructions</a:t>
                      </a:r>
                      <a:endParaRPr kumimoji="1" lang="ja-JP" altLang="en-US" sz="2000" b="0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Reads</a:t>
                      </a:r>
                      <a:endParaRPr kumimoji="1" lang="ja-JP" altLang="en-US" sz="2000" b="0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Writes</a:t>
                      </a:r>
                      <a:endParaRPr kumimoji="1" lang="ja-JP" altLang="en-US" sz="2000" b="0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0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Retries</a:t>
                      </a:r>
                      <a:endParaRPr kumimoji="1" lang="ja-JP" altLang="en-US" sz="2000" b="0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2000" b="1" dirty="0"/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kumimoji="1" lang="en-US" altLang="ja-JP" sz="2000" dirty="0" err="1" smtClean="0">
                          <a:latin typeface="Gill Sans"/>
                          <a:cs typeface="Gill Sans"/>
                        </a:rPr>
                        <a:t>bayes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60584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24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9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0.59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83%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genome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1717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32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2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0.14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97%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intruder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330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71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16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3.54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33%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kumimoji="1" lang="en-US" altLang="ja-JP" sz="2000" dirty="0" err="1" smtClean="0">
                          <a:latin typeface="Gill Sans"/>
                          <a:cs typeface="Gill Sans"/>
                        </a:rPr>
                        <a:t>kmeans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153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25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25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0.81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3%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labyrinth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219571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35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36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0.94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100%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ssca2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50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1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2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0.00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17%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vacation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3161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401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8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0.02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smtClean="0">
                          <a:latin typeface="Gill Sans"/>
                          <a:cs typeface="Gill Sans"/>
                        </a:rPr>
                        <a:t>92%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kumimoji="1" lang="en-US" altLang="ja-JP" sz="2000" dirty="0" err="1" smtClean="0">
                          <a:latin typeface="Gill Sans"/>
                          <a:cs typeface="Gill Sans"/>
                        </a:rPr>
                        <a:t>yada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9795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256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108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2.51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Gill Sans"/>
                          <a:cs typeface="Gill Sans"/>
                        </a:rPr>
                        <a:t>100%</a:t>
                      </a:r>
                      <a:endParaRPr kumimoji="1" lang="ja-JP" altLang="en-US" sz="2000" dirty="0">
                        <a:latin typeface="Gill Sans"/>
                        <a:cs typeface="Gill Sans"/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5320-2B64-4F65-8FD4-8D395EDFE06C}" type="slidenum">
              <a:rPr lang="en-US" altLang="ja-JP"/>
              <a:pPr/>
              <a:t>22</a:t>
            </a:fld>
            <a:endParaRPr lang="en-US" altLang="ja-JP"/>
          </a:p>
        </p:txBody>
      </p:sp>
      <p:sp>
        <p:nvSpPr>
          <p:cNvPr id="6" name="Rectangle 5"/>
          <p:cNvSpPr/>
          <p:nvPr/>
        </p:nvSpPr>
        <p:spPr>
          <a:xfrm>
            <a:off x="2057400" y="1905000"/>
            <a:ext cx="1473200" cy="4572000"/>
          </a:xfrm>
          <a:prstGeom prst="rect">
            <a:avLst/>
          </a:prstGeom>
          <a:noFill/>
          <a:effectLst>
            <a:glow rad="63500">
              <a:schemeClr val="accent1">
                <a:alpha val="75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7162800" y="1371600"/>
            <a:ext cx="1524000" cy="5105400"/>
          </a:xfrm>
          <a:prstGeom prst="rect">
            <a:avLst/>
          </a:prstGeom>
          <a:noFill/>
          <a:effectLst>
            <a:glow rad="63500">
              <a:schemeClr val="accent1">
                <a:alpha val="75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3556000" y="1905000"/>
            <a:ext cx="2463800" cy="4572000"/>
          </a:xfrm>
          <a:prstGeom prst="rect">
            <a:avLst/>
          </a:prstGeom>
          <a:noFill/>
          <a:effectLst>
            <a:glow rad="63500">
              <a:schemeClr val="accent1">
                <a:alpha val="75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Rectangle 10"/>
          <p:cNvSpPr/>
          <p:nvPr/>
        </p:nvSpPr>
        <p:spPr>
          <a:xfrm>
            <a:off x="6019800" y="1905000"/>
            <a:ext cx="1143000" cy="4572000"/>
          </a:xfrm>
          <a:prstGeom prst="rect">
            <a:avLst/>
          </a:prstGeom>
          <a:noFill/>
          <a:effectLst>
            <a:glow rad="63500">
              <a:schemeClr val="accent1">
                <a:alpha val="75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Rectangle 12"/>
          <p:cNvSpPr/>
          <p:nvPr/>
        </p:nvSpPr>
        <p:spPr>
          <a:xfrm>
            <a:off x="2057400" y="4419600"/>
            <a:ext cx="1473200" cy="9906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>
            <a:glow rad="63500">
              <a:srgbClr val="FF6600">
                <a:alpha val="75000"/>
              </a:srgb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6019800" y="3352800"/>
            <a:ext cx="1143000" cy="2057400"/>
            <a:chOff x="6019800" y="3352800"/>
            <a:chExt cx="1143000" cy="2057400"/>
          </a:xfrm>
        </p:grpSpPr>
        <p:sp>
          <p:nvSpPr>
            <p:cNvPr id="15" name="Rectangle 14"/>
            <p:cNvSpPr/>
            <p:nvPr/>
          </p:nvSpPr>
          <p:spPr>
            <a:xfrm>
              <a:off x="6019800" y="3352800"/>
              <a:ext cx="1143000" cy="533400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>
              <a:glow rad="63500">
                <a:srgbClr val="FF6600">
                  <a:alpha val="75000"/>
                </a:srgbClr>
              </a:glo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19800" y="4876800"/>
              <a:ext cx="1143000" cy="533400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>
              <a:glow rad="63500">
                <a:srgbClr val="FF6600">
                  <a:alpha val="75000"/>
                </a:srgbClr>
              </a:glo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7162800" y="2438400"/>
            <a:ext cx="1524000" cy="9144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>
            <a:glow rad="63500">
              <a:srgbClr val="FF6600">
                <a:alpha val="75000"/>
              </a:srgb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Group 21"/>
          <p:cNvGrpSpPr/>
          <p:nvPr/>
        </p:nvGrpSpPr>
        <p:grpSpPr>
          <a:xfrm>
            <a:off x="3556000" y="4876800"/>
            <a:ext cx="2463800" cy="1524000"/>
            <a:chOff x="3556000" y="4876800"/>
            <a:chExt cx="2463800" cy="1524000"/>
          </a:xfrm>
        </p:grpSpPr>
        <p:sp>
          <p:nvSpPr>
            <p:cNvPr id="14" name="Rectangle 13"/>
            <p:cNvSpPr/>
            <p:nvPr/>
          </p:nvSpPr>
          <p:spPr>
            <a:xfrm>
              <a:off x="3556000" y="4876800"/>
              <a:ext cx="1244600" cy="1066800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>
              <a:glow rad="63500">
                <a:srgbClr val="FF6600">
                  <a:alpha val="75000"/>
                </a:srgbClr>
              </a:glo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800600" y="4876800"/>
              <a:ext cx="1219200" cy="533400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>
              <a:glow rad="63500">
                <a:srgbClr val="FF6600">
                  <a:alpha val="75000"/>
                </a:srgbClr>
              </a:glo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800600" y="5867400"/>
              <a:ext cx="1219200" cy="533400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>
              <a:glow rad="63500">
                <a:srgbClr val="FF6600">
                  <a:alpha val="75000"/>
                </a:srgbClr>
              </a:glo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7162800" y="4343400"/>
            <a:ext cx="1524000" cy="5334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>
            <a:glow rad="63500">
              <a:srgbClr val="FF6600">
                <a:alpha val="75000"/>
              </a:srgb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Rectangle 22"/>
          <p:cNvSpPr/>
          <p:nvPr/>
        </p:nvSpPr>
        <p:spPr>
          <a:xfrm>
            <a:off x="7162800" y="5410200"/>
            <a:ext cx="1524000" cy="10668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>
            <a:glow rad="63500">
              <a:srgbClr val="FF6600">
                <a:alpha val="75000"/>
              </a:srgb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9" grpId="0" animBg="1"/>
      <p:bldP spid="9" grpId="1" animBg="1"/>
      <p:bldP spid="11" grpId="0" animBg="1"/>
      <p:bldP spid="11" grpId="1" animBg="1"/>
      <p:bldP spid="13" grpId="0" animBg="1"/>
      <p:bldP spid="13" grpId="1" animBg="1"/>
      <p:bldP spid="17" grpId="0" animBg="1"/>
      <p:bldP spid="20" grpId="0" animBg="1"/>
      <p:bldP spid="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STAMP Summary</a:t>
            </a:r>
            <a:endParaRPr lang="en-US" altLang="ja-JP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First comprehensive benchmark suite for TM</a:t>
            </a:r>
          </a:p>
          <a:p>
            <a:pPr lvl="1"/>
            <a:r>
              <a:rPr lang="en-US" altLang="ja-JP" dirty="0" smtClean="0"/>
              <a:t>Meets </a:t>
            </a:r>
            <a:r>
              <a:rPr lang="en-US" altLang="ja-JP" i="1" dirty="0" smtClean="0"/>
              <a:t>breadth</a:t>
            </a:r>
            <a:r>
              <a:rPr lang="en-US" altLang="ja-JP" dirty="0" smtClean="0"/>
              <a:t>, </a:t>
            </a:r>
            <a:r>
              <a:rPr lang="en-US" altLang="ja-JP" i="1" dirty="0" smtClean="0"/>
              <a:t>depth</a:t>
            </a:r>
            <a:r>
              <a:rPr lang="en-US" altLang="ja-JP" dirty="0" smtClean="0"/>
              <a:t>, and </a:t>
            </a:r>
            <a:r>
              <a:rPr lang="en-US" altLang="ja-JP" i="1" dirty="0" smtClean="0"/>
              <a:t>portability</a:t>
            </a:r>
            <a:r>
              <a:rPr lang="en-US" altLang="ja-JP" dirty="0" smtClean="0"/>
              <a:t> requirements</a:t>
            </a:r>
          </a:p>
          <a:p>
            <a:pPr lvl="1"/>
            <a:r>
              <a:rPr lang="en-US" altLang="ja-JP" dirty="0" smtClean="0"/>
              <a:t>Useful tool for analyzing TM systems (including </a:t>
            </a:r>
            <a:r>
              <a:rPr lang="en-US" altLang="ja-JP" dirty="0" err="1" smtClean="0"/>
              <a:t>SigTM</a:t>
            </a:r>
            <a:r>
              <a:rPr lang="en-US" altLang="ja-JP" dirty="0" smtClean="0"/>
              <a:t>)</a:t>
            </a:r>
          </a:p>
          <a:p>
            <a:endParaRPr lang="en-US" altLang="ja-JP" dirty="0" smtClean="0"/>
          </a:p>
          <a:p>
            <a:r>
              <a:rPr lang="en-US" altLang="ja-JP" sz="2600" dirty="0" smtClean="0"/>
              <a:t>Public release:  </a:t>
            </a:r>
            <a:r>
              <a:rPr lang="en-US" altLang="ja-JP" sz="2600" dirty="0" smtClean="0">
                <a:latin typeface="Consolas"/>
                <a:cs typeface="Consolas"/>
              </a:rPr>
              <a:t>http://</a:t>
            </a:r>
            <a:r>
              <a:rPr lang="en-US" altLang="ja-JP" sz="2600" dirty="0" err="1" smtClean="0">
                <a:latin typeface="Consolas"/>
                <a:cs typeface="Consolas"/>
              </a:rPr>
              <a:t>stamp.stanford.edu</a:t>
            </a:r>
            <a:endParaRPr lang="en-US" altLang="ja-JP" sz="2600" dirty="0" smtClean="0">
              <a:latin typeface="Consolas"/>
              <a:cs typeface="Consolas"/>
            </a:endParaRPr>
          </a:p>
          <a:p>
            <a:pPr lvl="1"/>
            <a:r>
              <a:rPr lang="en-US" altLang="ja-JP" dirty="0" smtClean="0"/>
              <a:t>Early adopters:</a:t>
            </a:r>
          </a:p>
          <a:p>
            <a:pPr lvl="2"/>
            <a:r>
              <a:rPr lang="en-US" altLang="ja-JP" dirty="0" smtClean="0"/>
              <a:t>Industry:  Microsoft, Intel, Sun, &amp; more</a:t>
            </a:r>
          </a:p>
          <a:p>
            <a:pPr lvl="2"/>
            <a:r>
              <a:rPr lang="en-US" altLang="ja-JP" dirty="0" smtClean="0"/>
              <a:t>Academia:  U. Wisconsin, U. Illinois, &amp; more</a:t>
            </a:r>
          </a:p>
          <a:p>
            <a:pPr lvl="1"/>
            <a:r>
              <a:rPr lang="en-US" altLang="ja-JP" dirty="0" smtClean="0"/>
              <a:t>TL2-x86 STM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0D81-6933-402A-AEB3-2248AE73D711}" type="slidenum">
              <a:rPr lang="en-US" altLang="ja-JP" smtClean="0"/>
              <a:pPr/>
              <a:t>23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Outline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Background &amp; </a:t>
            </a: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endParaRPr lang="en-US" altLang="ja-JP" dirty="0" smtClean="0"/>
          </a:p>
          <a:p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STAMP: Benchmark suite for TM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SigTM</a:t>
            </a:r>
            <a:r>
              <a:rPr lang="en-US" altLang="ja-JP" dirty="0" smtClean="0"/>
              <a:t>: Effective hybrid TM</a:t>
            </a:r>
          </a:p>
          <a:p>
            <a:pPr lvl="1"/>
            <a:r>
              <a:rPr lang="en-US" altLang="ja-JP" dirty="0" smtClean="0"/>
              <a:t>Fast, flexible, low-cost</a:t>
            </a:r>
          </a:p>
          <a:p>
            <a:pPr lvl="1"/>
            <a:r>
              <a:rPr lang="en-US" altLang="ja-JP" dirty="0" smtClean="0"/>
              <a:t>Predictable semantics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Conclusions</a:t>
            </a:r>
            <a:endParaRPr lang="en-US" altLang="ja-JP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FFCAD-9E2E-4883-A927-A719D3DCEE8B}" type="slidenum">
              <a:rPr lang="en-US" altLang="ja-JP"/>
              <a:pPr/>
              <a:t>24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Hardware vs. Software TM</a:t>
            </a:r>
            <a:endParaRPr lang="en-US" altLang="ja-JP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ja-JP" dirty="0" smtClean="0"/>
              <a:t>HTM:  HW does write versioning &amp; conflict detection</a:t>
            </a:r>
          </a:p>
          <a:p>
            <a:pPr lvl="1">
              <a:lnSpc>
                <a:spcPct val="90000"/>
              </a:lnSpc>
            </a:pPr>
            <a:r>
              <a:rPr lang="en-US" altLang="ja-JP" dirty="0" smtClean="0"/>
              <a:t>Advantages:</a:t>
            </a:r>
          </a:p>
          <a:p>
            <a:pPr lvl="2">
              <a:lnSpc>
                <a:spcPct val="90000"/>
              </a:lnSpc>
            </a:pPr>
            <a:r>
              <a:rPr lang="en-US" altLang="ja-JP" dirty="0" smtClean="0"/>
              <a:t>High performance</a:t>
            </a:r>
          </a:p>
          <a:p>
            <a:pPr lvl="2">
              <a:lnSpc>
                <a:spcPct val="90000"/>
              </a:lnSpc>
            </a:pPr>
            <a:r>
              <a:rPr lang="en-US" altLang="ja-JP" dirty="0" smtClean="0"/>
              <a:t>Predictable semantics</a:t>
            </a:r>
          </a:p>
          <a:p>
            <a:pPr lvl="1">
              <a:lnSpc>
                <a:spcPct val="90000"/>
              </a:lnSpc>
            </a:pPr>
            <a:r>
              <a:rPr lang="en-US" altLang="ja-JP" dirty="0" smtClean="0"/>
              <a:t>Disadvantages:</a:t>
            </a:r>
          </a:p>
          <a:p>
            <a:pPr lvl="2">
              <a:lnSpc>
                <a:spcPct val="90000"/>
              </a:lnSpc>
            </a:pPr>
            <a:r>
              <a:rPr lang="en-US" altLang="ja-JP" dirty="0" smtClean="0"/>
              <a:t>Expensive (e.g., requires cache modifications)</a:t>
            </a:r>
          </a:p>
          <a:p>
            <a:pPr lvl="2">
              <a:lnSpc>
                <a:spcPct val="90000"/>
              </a:lnSpc>
            </a:pPr>
            <a:r>
              <a:rPr lang="en-US" altLang="ja-JP" dirty="0" smtClean="0"/>
              <a:t>Inflexible (e.g., fixed capacity for write versioning)</a:t>
            </a:r>
          </a:p>
          <a:p>
            <a:pPr>
              <a:lnSpc>
                <a:spcPct val="90000"/>
              </a:lnSpc>
            </a:pPr>
            <a:endParaRPr lang="en-US" altLang="ja-JP" dirty="0" smtClean="0"/>
          </a:p>
          <a:p>
            <a:pPr>
              <a:lnSpc>
                <a:spcPct val="90000"/>
              </a:lnSpc>
            </a:pPr>
            <a:r>
              <a:rPr lang="en-US" altLang="ja-JP" dirty="0" smtClean="0"/>
              <a:t>STM:  SW does write versioning &amp; conflict detection</a:t>
            </a:r>
          </a:p>
          <a:p>
            <a:pPr lvl="1">
              <a:lnSpc>
                <a:spcPct val="90000"/>
              </a:lnSpc>
            </a:pPr>
            <a:r>
              <a:rPr lang="en-US" altLang="ja-JP" dirty="0" smtClean="0"/>
              <a:t>Advantages:</a:t>
            </a:r>
          </a:p>
          <a:p>
            <a:pPr lvl="2">
              <a:lnSpc>
                <a:spcPct val="90000"/>
              </a:lnSpc>
            </a:pPr>
            <a:r>
              <a:rPr lang="en-US" altLang="ja-JP" dirty="0" smtClean="0"/>
              <a:t>Low-cost</a:t>
            </a:r>
          </a:p>
          <a:p>
            <a:pPr lvl="2">
              <a:lnSpc>
                <a:spcPct val="90000"/>
              </a:lnSpc>
            </a:pPr>
            <a:r>
              <a:rPr lang="en-US" altLang="ja-JP" dirty="0" smtClean="0"/>
              <a:t>Easy to change and evolve</a:t>
            </a:r>
          </a:p>
          <a:p>
            <a:pPr lvl="1">
              <a:lnSpc>
                <a:spcPct val="90000"/>
              </a:lnSpc>
            </a:pPr>
            <a:r>
              <a:rPr lang="en-US" altLang="ja-JP" dirty="0" smtClean="0"/>
              <a:t>Disadvantages:</a:t>
            </a:r>
          </a:p>
          <a:p>
            <a:pPr lvl="2">
              <a:lnSpc>
                <a:spcPct val="90000"/>
              </a:lnSpc>
            </a:pPr>
            <a:r>
              <a:rPr lang="en-US" altLang="ja-JP" dirty="0" smtClean="0"/>
              <a:t>High overhead</a:t>
            </a:r>
          </a:p>
          <a:p>
            <a:pPr lvl="2">
              <a:lnSpc>
                <a:spcPct val="90000"/>
              </a:lnSpc>
            </a:pPr>
            <a:r>
              <a:rPr lang="en-US" altLang="ja-JP" dirty="0" smtClean="0"/>
              <a:t>Unpredictable semantics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BBA5-EEF3-4EF6-BB66-1E5B01FD3F59}" type="slidenum">
              <a:rPr lang="en-US" altLang="ja-JP"/>
              <a:pPr/>
              <a:t>25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Signature-Accelerated TM (</a:t>
            </a:r>
            <a:r>
              <a:rPr lang="en-US" altLang="ja-JP" dirty="0" err="1" smtClean="0"/>
              <a:t>SigTM</a:t>
            </a:r>
            <a:r>
              <a:rPr lang="en-US" altLang="ja-JP" dirty="0" smtClean="0"/>
              <a:t>)</a:t>
            </a:r>
            <a:endParaRPr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Hybrid hardware and software TM design</a:t>
            </a:r>
          </a:p>
          <a:p>
            <a:pPr lvl="1"/>
            <a:r>
              <a:rPr lang="en-US" altLang="ja-JP" dirty="0" smtClean="0"/>
              <a:t>Fast, flexible, cost-effective</a:t>
            </a:r>
          </a:p>
          <a:p>
            <a:pPr lvl="1"/>
            <a:r>
              <a:rPr lang="en-US" altLang="ja-JP" dirty="0" smtClean="0"/>
              <a:t>Predictable semantics</a:t>
            </a:r>
          </a:p>
          <a:p>
            <a:endParaRPr lang="en-US" altLang="ja-JP" sz="1400" dirty="0" smtClean="0"/>
          </a:p>
          <a:p>
            <a:r>
              <a:rPr lang="en-US" altLang="ja-JP" dirty="0" smtClean="0"/>
              <a:t>Design approach:</a:t>
            </a:r>
          </a:p>
          <a:p>
            <a:pPr lvl="1"/>
            <a:r>
              <a:rPr lang="en-US" altLang="ja-JP" dirty="0" smtClean="0"/>
              <a:t>Start with software transactions </a:t>
            </a:r>
            <a:r>
              <a:rPr lang="en-US" altLang="ja-JP" dirty="0" err="1" smtClean="0">
                <a:sym typeface="Symbol" pitchFamily="33" charset="2"/>
              </a:rPr>
              <a:t></a:t>
            </a:r>
            <a:r>
              <a:rPr lang="en-US" altLang="ja-JP" dirty="0" smtClean="0">
                <a:sym typeface="Symbol" pitchFamily="33" charset="2"/>
              </a:rPr>
              <a:t> </a:t>
            </a:r>
            <a:r>
              <a:rPr lang="en-US" altLang="ja-JP" dirty="0" smtClean="0"/>
              <a:t>flexible &amp; cost-effective</a:t>
            </a:r>
          </a:p>
          <a:p>
            <a:pPr lvl="1"/>
            <a:r>
              <a:rPr lang="en-US" altLang="ja-JP" dirty="0" smtClean="0"/>
              <a:t>Add hardware (“signatures”) to accelerate </a:t>
            </a:r>
            <a:r>
              <a:rPr lang="en-US" altLang="ja-JP" dirty="0" err="1" smtClean="0">
                <a:sym typeface="Symbol" pitchFamily="33" charset="2"/>
              </a:rPr>
              <a:t></a:t>
            </a:r>
            <a:r>
              <a:rPr lang="en-US" altLang="ja-JP" dirty="0" smtClean="0">
                <a:sym typeface="Symbol" pitchFamily="33" charset="2"/>
              </a:rPr>
              <a:t> </a:t>
            </a:r>
            <a:r>
              <a:rPr lang="en-US" altLang="ja-JP" dirty="0" smtClean="0"/>
              <a:t>fast</a:t>
            </a:r>
          </a:p>
          <a:p>
            <a:pPr lvl="2"/>
            <a:r>
              <a:rPr lang="en-US" altLang="ja-JP" dirty="0" smtClean="0"/>
              <a:t>Also provides predictable semantics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473F-233B-4CDC-B769-121B56088B4C}" type="slidenum">
              <a:rPr lang="en-US" altLang="ja-JP" smtClean="0"/>
              <a:pPr/>
              <a:t>26</a:t>
            </a:fld>
            <a:endParaRPr lang="en-US" altLang="ja-JP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4724400"/>
          <a:ext cx="60960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8400"/>
                <a:gridCol w="1295400"/>
                <a:gridCol w="1143000"/>
                <a:gridCol w="1219200"/>
              </a:tblGrid>
              <a:tr h="609600">
                <a:tc>
                  <a:txBody>
                    <a:bodyPr/>
                    <a:lstStyle/>
                    <a:p>
                      <a:endParaRPr kumimoji="1" lang="ja-JP" altLang="en-US" sz="2200" b="0" dirty="0">
                        <a:latin typeface="Gill Sans"/>
                        <a:cs typeface="Gill Sans"/>
                      </a:endParaRPr>
                    </a:p>
                  </a:txBody>
                  <a:tcPr anchor="ctr"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HTM</a:t>
                      </a:r>
                      <a:endParaRPr kumimoji="1" lang="ja-JP" altLang="en-US" sz="2200" b="0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 anchor="ctr"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STM</a:t>
                      </a:r>
                      <a:endParaRPr kumimoji="1" lang="ja-JP" altLang="en-US" sz="2200" b="0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 anchor="ctr"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err="1" smtClean="0">
                          <a:ln w="3175">
                            <a:solidFill>
                              <a:schemeClr val="tx1"/>
                            </a:solidFill>
                          </a:ln>
                          <a:latin typeface="Gill Sans"/>
                          <a:cs typeface="Gill Sans"/>
                        </a:rPr>
                        <a:t>SigTM</a:t>
                      </a:r>
                      <a:endParaRPr kumimoji="1" lang="ja-JP" altLang="en-US" sz="2200" b="0" dirty="0">
                        <a:ln w="3175">
                          <a:solidFill>
                            <a:schemeClr val="tx1"/>
                          </a:solidFill>
                        </a:ln>
                        <a:latin typeface="Gill Sans"/>
                        <a:cs typeface="Gill Sans"/>
                      </a:endParaRPr>
                    </a:p>
                  </a:txBody>
                  <a:tcPr anchor="ctr"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Write</a:t>
                      </a:r>
                      <a:r>
                        <a:rPr kumimoji="1" lang="en-US" altLang="ja-JP" sz="2200" baseline="0" dirty="0" smtClean="0">
                          <a:latin typeface="Gill Sans"/>
                          <a:cs typeface="Gill Sans"/>
                        </a:rPr>
                        <a:t> versioning</a:t>
                      </a:r>
                      <a:endParaRPr kumimoji="1" lang="ja-JP" altLang="en-US" sz="2200" b="0" dirty="0">
                        <a:latin typeface="Gill Sans"/>
                        <a:cs typeface="Gill Sans"/>
                      </a:endParaRPr>
                    </a:p>
                  </a:txBody>
                  <a:tcPr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HW</a:t>
                      </a:r>
                      <a:endParaRPr kumimoji="1" lang="ja-JP" altLang="en-US" sz="2200" b="0" dirty="0">
                        <a:latin typeface="Gill Sans"/>
                        <a:cs typeface="Gill Sans"/>
                      </a:endParaRPr>
                    </a:p>
                  </a:txBody>
                  <a:tcPr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SW</a:t>
                      </a:r>
                      <a:endParaRPr kumimoji="1" lang="ja-JP" altLang="en-US" sz="2200" b="0" dirty="0">
                        <a:latin typeface="Gill Sans"/>
                        <a:cs typeface="Gill Sans"/>
                      </a:endParaRPr>
                    </a:p>
                  </a:txBody>
                  <a:tcPr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SW</a:t>
                      </a:r>
                      <a:endParaRPr kumimoji="1" lang="ja-JP" altLang="en-US" sz="2200" b="0" dirty="0">
                        <a:latin typeface="Gill Sans"/>
                        <a:cs typeface="Gill Sans"/>
                      </a:endParaRPr>
                    </a:p>
                  </a:txBody>
                  <a:tcPr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Conflict detection</a:t>
                      </a:r>
                      <a:endParaRPr kumimoji="1" lang="ja-JP" altLang="en-US" sz="2200" b="0" dirty="0">
                        <a:latin typeface="Gill Sans"/>
                        <a:cs typeface="Gill Sans"/>
                      </a:endParaRPr>
                    </a:p>
                  </a:txBody>
                  <a:tcPr anchor="ctr"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HW</a:t>
                      </a:r>
                      <a:endParaRPr kumimoji="1" lang="ja-JP" altLang="en-US" sz="2200" b="0" dirty="0">
                        <a:latin typeface="Gill Sans"/>
                        <a:cs typeface="Gill Sans"/>
                      </a:endParaRPr>
                    </a:p>
                  </a:txBody>
                  <a:tcPr anchor="ctr"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SW</a:t>
                      </a:r>
                      <a:endParaRPr kumimoji="1" lang="ja-JP" altLang="en-US" sz="2200" b="0" dirty="0">
                        <a:latin typeface="Gill Sans"/>
                        <a:cs typeface="Gill Sans"/>
                      </a:endParaRPr>
                    </a:p>
                  </a:txBody>
                  <a:tcPr anchor="ctr"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 smtClean="0">
                          <a:latin typeface="Gill Sans"/>
                          <a:cs typeface="Gill Sans"/>
                        </a:rPr>
                        <a:t>HW</a:t>
                      </a:r>
                      <a:endParaRPr kumimoji="1" lang="ja-JP" altLang="en-US" sz="2200" b="0" dirty="0">
                        <a:latin typeface="Gill Sans"/>
                        <a:cs typeface="Gill Sans"/>
                      </a:endParaRPr>
                    </a:p>
                  </a:txBody>
                  <a:tcPr anchor="ctr"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7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Software Transactions</a:t>
            </a:r>
            <a:endParaRPr lang="en-US" altLang="ja-JP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Program:  atomically remove head of linked-list</a:t>
            </a:r>
          </a:p>
        </p:txBody>
      </p:sp>
      <p:sp>
        <p:nvSpPr>
          <p:cNvPr id="1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502C2-880D-4ED9-947B-EEB2F0105201}" type="slidenum">
              <a:rPr lang="en-US" altLang="ja-JP" smtClean="0"/>
              <a:pPr/>
              <a:t>27</a:t>
            </a:fld>
            <a:endParaRPr lang="en-US" altLang="ja-JP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81000" y="2682990"/>
            <a:ext cx="36576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81000" y="2835390"/>
            <a:ext cx="3749675" cy="333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ListNode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  <a:endParaRPr lang="en-US" altLang="ja-JP" sz="2200" dirty="0" smtClean="0">
              <a:latin typeface="Consolas"/>
              <a:ea typeface="ＭＳ Ｐゴシック" pitchFamily="33" charset="-128"/>
              <a:cs typeface="Consolas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 smtClean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atomic 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= head;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if (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!= null) 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altLang="ja-JP" sz="2200" dirty="0">
              <a:latin typeface="Consolas"/>
              <a:ea typeface="ＭＳ Ｐゴシック" pitchFamily="33" charset="-128"/>
              <a:cs typeface="Consolas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  head =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head.next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altLang="ja-JP" sz="2200" dirty="0">
              <a:latin typeface="Consolas"/>
              <a:ea typeface="ＭＳ Ｐゴシック" pitchFamily="33" charset="-128"/>
              <a:cs typeface="Consolas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}</a:t>
            </a:r>
            <a:endParaRPr lang="en-US" altLang="ja-JP" sz="2200" dirty="0" smtClean="0">
              <a:latin typeface="Consolas"/>
              <a:ea typeface="ＭＳ Ｐゴシック" pitchFamily="33" charset="-128"/>
              <a:cs typeface="Consolas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 smtClean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}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ja-JP" altLang="en-US" sz="2200" dirty="0">
              <a:latin typeface="Consolas"/>
              <a:ea typeface="ＭＳ Ｐゴシック" pitchFamily="33" charset="-128"/>
              <a:cs typeface="Consolas"/>
            </a:endParaRP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4343400" y="2682990"/>
            <a:ext cx="4425696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4343400" y="2819515"/>
            <a:ext cx="4495800" cy="299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ListNode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  <a:endParaRPr lang="en-US" altLang="ja-JP" sz="2200" dirty="0">
              <a:solidFill>
                <a:srgbClr val="0000FF"/>
              </a:solidFill>
              <a:latin typeface="Consolas"/>
              <a:ea typeface="ＭＳ Ｐゴシック" pitchFamily="33" charset="-128"/>
              <a:cs typeface="Consolas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 err="1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STMstart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()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= 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STMread(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&amp;head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)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if (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!= null) 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 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ListNode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t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 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t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= 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STMread(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&amp;head.next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)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  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STMwrite(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&amp;head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,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t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)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}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 err="1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STMcommit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()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381000" y="2225790"/>
            <a:ext cx="3657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ja-JP" sz="2200" dirty="0">
                <a:latin typeface="Gill Sans"/>
                <a:ea typeface="ＭＳ Ｐゴシック" pitchFamily="33" charset="-128"/>
                <a:cs typeface="Gill Sans"/>
              </a:rPr>
              <a:t>High-level</a:t>
            </a:r>
            <a:endParaRPr lang="en-US" altLang="ja-JP" sz="1800" dirty="0">
              <a:latin typeface="Gill Sans"/>
              <a:ea typeface="ＭＳ Ｐゴシック" pitchFamily="33" charset="-128"/>
              <a:cs typeface="Gill Sans"/>
            </a:endParaRP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4343400" y="2225790"/>
            <a:ext cx="4419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ja-JP" sz="2200" dirty="0">
                <a:latin typeface="Gill Sans"/>
                <a:ea typeface="ＭＳ Ｐゴシック" pitchFamily="33" charset="-128"/>
                <a:cs typeface="Gill Sans"/>
              </a:rPr>
              <a:t>Low-level</a:t>
            </a:r>
            <a:endParaRPr lang="en-US" altLang="ja-JP" sz="1800" dirty="0">
              <a:latin typeface="Gill Sans"/>
              <a:ea typeface="ＭＳ Ｐゴシック" pitchFamily="33" charset="-128"/>
              <a:cs typeface="Gill Sans"/>
            </a:endParaRPr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3505200" y="2454390"/>
            <a:ext cx="1371600" cy="0"/>
          </a:xfrm>
          <a:prstGeom prst="line">
            <a:avLst/>
          </a:prstGeom>
          <a:noFill/>
          <a:ln w="57150" cmpd="sng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3048000" y="1905000"/>
            <a:ext cx="2286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ja-JP" sz="2200" dirty="0">
                <a:latin typeface="Gill Sans"/>
                <a:ea typeface="ＭＳ Ｐゴシック" pitchFamily="33" charset="-128"/>
                <a:cs typeface="Gill Sans"/>
              </a:rPr>
              <a:t>Compiler</a:t>
            </a:r>
            <a:endParaRPr lang="en-US" altLang="ja-JP" sz="1800" dirty="0">
              <a:latin typeface="Gill Sans"/>
              <a:ea typeface="ＭＳ Ｐゴシック" pitchFamily="33" charset="-128"/>
              <a:cs typeface="Gill Sans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5" grpId="0" animBg="1"/>
      <p:bldP spid="48136" grpId="0"/>
      <p:bldP spid="48143" grpId="0"/>
      <p:bldP spid="48144" grpId="0" animBg="1"/>
      <p:bldP spid="4814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STMstart</a:t>
            </a:r>
            <a:endParaRPr lang="en-US" altLang="ja-JP"/>
          </a:p>
        </p:txBody>
      </p:sp>
      <p:sp>
        <p:nvSpPr>
          <p:cNvPr id="5018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Called at transaction start </a:t>
            </a:r>
            <a:r>
              <a:rPr lang="en-US" altLang="ja-JP" dirty="0" err="1" smtClean="0">
                <a:sym typeface="Symbol" pitchFamily="33" charset="2"/>
              </a:rPr>
              <a:t></a:t>
            </a:r>
            <a:r>
              <a:rPr lang="en-US" altLang="ja-JP" dirty="0" smtClean="0"/>
              <a:t> init transaction meta data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Constant total cost per transaction</a:t>
            </a:r>
          </a:p>
          <a:p>
            <a:r>
              <a:rPr lang="en-US" altLang="ja-JP" dirty="0" smtClean="0"/>
              <a:t>Expensive only for short transactions</a:t>
            </a:r>
            <a:endParaRPr lang="en-US" altLang="ja-JP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B789-612F-432C-A446-F0BB59D3A85D}" type="slidenum">
              <a:rPr lang="en-US" altLang="ja-JP" smtClean="0"/>
              <a:pPr/>
              <a:t>28</a:t>
            </a:fld>
            <a:endParaRPr lang="en-US" altLang="ja-JP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752600" y="2133600"/>
            <a:ext cx="5715000" cy="1554480"/>
            <a:chOff x="1104" y="912"/>
            <a:chExt cx="3600" cy="912"/>
          </a:xfrm>
        </p:grpSpPr>
        <p:sp>
          <p:nvSpPr>
            <p:cNvPr id="50183" name="Rectangle 7"/>
            <p:cNvSpPr>
              <a:spLocks noChangeArrowheads="1"/>
            </p:cNvSpPr>
            <p:nvPr/>
          </p:nvSpPr>
          <p:spPr bwMode="auto">
            <a:xfrm>
              <a:off x="1152" y="960"/>
              <a:ext cx="3552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342900" indent="-342900" algn="l" eaLnBrk="1" hangingPunct="1">
                <a:lnSpc>
                  <a:spcPct val="8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33" charset="2"/>
                <a:buNone/>
              </a:pPr>
              <a:r>
                <a:rPr lang="en-US" altLang="ja-JP" sz="2200" dirty="0" err="1">
                  <a:latin typeface="Consolas"/>
                  <a:cs typeface="Consolas"/>
                </a:rPr>
                <a:t>STMstart</a:t>
              </a:r>
              <a:r>
                <a:rPr lang="en-US" altLang="ja-JP" sz="2200" dirty="0">
                  <a:latin typeface="Consolas"/>
                  <a:cs typeface="Consolas"/>
                </a:rPr>
                <a:t>() {</a:t>
              </a:r>
            </a:p>
            <a:p>
              <a:pPr marL="342900" indent="-342900" algn="l" eaLnBrk="1" hangingPunct="1">
                <a:lnSpc>
                  <a:spcPct val="8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33" charset="2"/>
                <a:buNone/>
              </a:pPr>
              <a:r>
                <a:rPr lang="en-US" altLang="ja-JP" sz="2200" dirty="0">
                  <a:latin typeface="Consolas"/>
                  <a:cs typeface="Consolas"/>
                </a:rPr>
                <a:t>  checkpoint(); </a:t>
              </a:r>
              <a:r>
                <a:rPr lang="en-US" altLang="ja-JP" sz="2200" i="1" dirty="0">
                  <a:latin typeface="Consolas"/>
                  <a:cs typeface="Consolas"/>
                </a:rPr>
                <a:t>// used to rollback</a:t>
              </a:r>
              <a:endParaRPr lang="en-US" altLang="ja-JP" sz="2200" dirty="0">
                <a:latin typeface="Consolas"/>
                <a:cs typeface="Consolas"/>
              </a:endParaRPr>
            </a:p>
            <a:p>
              <a:pPr marL="342900" indent="-342900" algn="l" eaLnBrk="1" hangingPunct="1">
                <a:lnSpc>
                  <a:spcPct val="8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33" charset="2"/>
                <a:buNone/>
              </a:pPr>
              <a:r>
                <a:rPr lang="en-US" altLang="ja-JP" sz="2200" dirty="0">
                  <a:latin typeface="Consolas"/>
                  <a:cs typeface="Consolas"/>
                </a:rPr>
                <a:t>  </a:t>
              </a:r>
              <a:r>
                <a:rPr lang="en-US" altLang="ja-JP" sz="2200" dirty="0" err="1">
                  <a:latin typeface="Consolas"/>
                  <a:cs typeface="Consolas"/>
                </a:rPr>
                <a:t>other_initialization</a:t>
              </a:r>
              <a:r>
                <a:rPr lang="en-US" altLang="ja-JP" sz="2200" dirty="0">
                  <a:latin typeface="Consolas"/>
                  <a:cs typeface="Consolas"/>
                </a:rPr>
                <a:t>();</a:t>
              </a:r>
            </a:p>
            <a:p>
              <a:pPr marL="342900" indent="-342900" algn="l" eaLnBrk="1" hangingPunct="1">
                <a:lnSpc>
                  <a:spcPct val="8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33" charset="2"/>
                <a:buNone/>
              </a:pPr>
              <a:r>
                <a:rPr lang="en-US" altLang="ja-JP" sz="2200" dirty="0">
                  <a:latin typeface="Consolas"/>
                  <a:cs typeface="Consolas"/>
                </a:rPr>
                <a:t>}</a:t>
              </a:r>
            </a:p>
          </p:txBody>
        </p: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1104" y="912"/>
              <a:ext cx="3552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 dirty="0">
                <a:latin typeface="Consolas"/>
                <a:cs typeface="Consolas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Programming Multiprocessors</a:t>
            </a: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48" charset="2"/>
              </a:rPr>
              <a:t>Commonly achieved via lock-based parallel programs</a:t>
            </a:r>
          </a:p>
          <a:p>
            <a:endParaRPr lang="en-US" altLang="ja-JP" dirty="0" smtClean="0">
              <a:sym typeface="Symbol" pitchFamily="48" charset="2"/>
            </a:endParaRPr>
          </a:p>
          <a:p>
            <a:r>
              <a:rPr lang="en-US" altLang="ja-JP" dirty="0" smtClean="0">
                <a:sym typeface="Symbol" pitchFamily="48" charset="2"/>
              </a:rPr>
              <a:t>Unfortunately, parallel programming with locks is hard</a:t>
            </a:r>
          </a:p>
          <a:p>
            <a:pPr lvl="1"/>
            <a:r>
              <a:rPr lang="en-US" altLang="ja-JP" dirty="0" smtClean="0"/>
              <a:t>Option 1: Coarse-grain locks</a:t>
            </a:r>
          </a:p>
          <a:p>
            <a:pPr lvl="2"/>
            <a:r>
              <a:rPr lang="en-US" altLang="ja-JP" dirty="0" smtClean="0"/>
              <a:t>Simplicity at less concurrency</a:t>
            </a:r>
          </a:p>
          <a:p>
            <a:pPr lvl="1"/>
            <a:r>
              <a:rPr lang="en-US" altLang="ja-JP" dirty="0" smtClean="0"/>
              <a:t>Option 2: Fine-grain locks</a:t>
            </a:r>
          </a:p>
          <a:p>
            <a:pPr lvl="2"/>
            <a:r>
              <a:rPr lang="en-US" altLang="ja-JP" dirty="0" smtClean="0"/>
              <a:t>Better performance (maybe) at more complexity</a:t>
            </a:r>
            <a:endParaRPr lang="en-US" altLang="ja-JP" dirty="0">
              <a:sym typeface="Symbol" pitchFamily="48" charset="2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4E20-8F42-4270-96A3-32E9E724B058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STMread</a:t>
            </a:r>
            <a:endParaRPr lang="en-US" altLang="ja-JP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8674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Called to read shared data </a:t>
            </a:r>
            <a:r>
              <a:rPr lang="en-US" altLang="ja-JP" dirty="0" err="1" smtClean="0">
                <a:sym typeface="Symbol" pitchFamily="33" charset="2"/>
              </a:rPr>
              <a:t></a:t>
            </a:r>
            <a:r>
              <a:rPr lang="en-US" altLang="ja-JP" dirty="0" smtClean="0"/>
              <a:t> add to read-set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Building read-set is expensive</a:t>
            </a:r>
          </a:p>
          <a:p>
            <a:r>
              <a:rPr lang="en-US" altLang="ja-JP" dirty="0" smtClean="0"/>
              <a:t>Total cost per transaction varies</a:t>
            </a:r>
          </a:p>
          <a:p>
            <a:pPr lvl="1"/>
            <a:r>
              <a:rPr lang="en-US" altLang="ja-JP" dirty="0" smtClean="0"/>
              <a:t>Locality of read accesses, size of read-set, transaction length </a:t>
            </a:r>
            <a:endParaRPr lang="en-US" altLang="ja-JP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D9C7-4A0B-4FAE-9918-91927D604D97}" type="slidenum">
              <a:rPr lang="en-US" altLang="ja-JP" smtClean="0"/>
              <a:pPr/>
              <a:t>29</a:t>
            </a:fld>
            <a:endParaRPr lang="en-US" altLang="ja-JP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990600" y="1828800"/>
            <a:ext cx="7315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 err="1">
                <a:latin typeface="Consolas"/>
                <a:cs typeface="Consolas"/>
              </a:rPr>
              <a:t>STMread(addr</a:t>
            </a:r>
            <a:r>
              <a:rPr lang="en-US" altLang="ja-JP" sz="2200" dirty="0">
                <a:latin typeface="Consolas"/>
                <a:cs typeface="Consolas"/>
              </a:rPr>
              <a:t>) {</a:t>
            </a: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endParaRPr lang="en-US" altLang="ja-JP" sz="800" dirty="0"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if (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latin typeface="Consolas"/>
                <a:cs typeface="Consolas"/>
              </a:rPr>
              <a:t> in </a:t>
            </a:r>
            <a:r>
              <a:rPr lang="en-US" altLang="ja-JP" sz="2200" dirty="0" err="1">
                <a:latin typeface="Consolas"/>
                <a:cs typeface="Consolas"/>
              </a:rPr>
              <a:t>WriteSet</a:t>
            </a:r>
            <a:r>
              <a:rPr lang="en-US" altLang="ja-JP" sz="2200" dirty="0">
                <a:latin typeface="Consolas"/>
                <a:cs typeface="Consolas"/>
              </a:rPr>
              <a:t>) </a:t>
            </a:r>
            <a:r>
              <a:rPr lang="en-US" altLang="ja-JP" sz="2200" i="1" dirty="0">
                <a:solidFill>
                  <a:srgbClr val="000000"/>
                </a:solidFill>
                <a:latin typeface="Consolas"/>
                <a:cs typeface="Consolas"/>
              </a:rPr>
              <a:t>// get latest value</a:t>
            </a: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  return </a:t>
            </a:r>
            <a:r>
              <a:rPr lang="en-US" altLang="ja-JP" sz="2200" dirty="0" err="1">
                <a:latin typeface="Consolas"/>
                <a:cs typeface="Consolas"/>
              </a:rPr>
              <a:t>WriteSet.getValue(addr</a:t>
            </a:r>
            <a:r>
              <a:rPr lang="en-US" altLang="ja-JP" sz="2200" dirty="0">
                <a:latin typeface="Consolas"/>
                <a:cs typeface="Consolas"/>
              </a:rPr>
              <a:t>);</a:t>
            </a: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endParaRPr lang="en-US" altLang="ja-JP" sz="800" dirty="0" smtClean="0"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endParaRPr lang="en-US" altLang="ja-JP" sz="800" dirty="0" smtClean="0"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cs typeface="Consolas"/>
              </a:rPr>
              <a:t>ReadSet.insert(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cs typeface="Consolas"/>
              </a:rPr>
              <a:t>)</a:t>
            </a:r>
            <a:r>
              <a:rPr lang="en-US" altLang="ja-JP" sz="2200" dirty="0">
                <a:latin typeface="Consolas"/>
                <a:cs typeface="Consolas"/>
              </a:rPr>
              <a:t>;</a:t>
            </a:r>
            <a:endParaRPr lang="en-US" altLang="ja-JP" sz="2200" dirty="0" smtClean="0">
              <a:latin typeface="Consolas"/>
              <a:cs typeface="Consolas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endParaRPr lang="en-US" altLang="ja-JP" sz="800" dirty="0" smtClean="0"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 smtClean="0">
                <a:latin typeface="Consolas"/>
                <a:cs typeface="Consolas"/>
              </a:rPr>
              <a:t>  </a:t>
            </a:r>
            <a:r>
              <a:rPr lang="en-US" altLang="ja-JP" sz="2200" dirty="0">
                <a:latin typeface="Consolas"/>
                <a:cs typeface="Consolas"/>
              </a:rPr>
              <a:t>return</a:t>
            </a:r>
            <a:r>
              <a:rPr lang="en-US" altLang="ja-JP" sz="2200" dirty="0" smtClean="0">
                <a:latin typeface="Consolas"/>
                <a:cs typeface="Consolas"/>
              </a:rPr>
              <a:t> *</a:t>
            </a:r>
            <a:r>
              <a:rPr lang="en-US" altLang="ja-JP" sz="2200" dirty="0" err="1" smtClean="0">
                <a:latin typeface="Consolas"/>
                <a:cs typeface="Consolas"/>
              </a:rPr>
              <a:t>addr</a:t>
            </a:r>
            <a:r>
              <a:rPr lang="en-US" altLang="ja-JP" sz="2200" dirty="0" smtClean="0">
                <a:latin typeface="Consolas"/>
                <a:cs typeface="Consolas"/>
              </a:rPr>
              <a:t>;</a:t>
            </a:r>
            <a:endParaRPr lang="en-US" altLang="ja-JP" sz="2200" dirty="0"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914400" y="1752600"/>
            <a:ext cx="7315200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STMwrite</a:t>
            </a:r>
            <a:endParaRPr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800" dirty="0" smtClean="0"/>
              <a:t>Called to write shared data </a:t>
            </a:r>
            <a:r>
              <a:rPr lang="en-US" altLang="ja-JP" sz="2800" dirty="0" err="1" smtClean="0">
                <a:sym typeface="Symbol" pitchFamily="33" charset="2"/>
              </a:rPr>
              <a:t></a:t>
            </a:r>
            <a:r>
              <a:rPr lang="en-US" altLang="ja-JP" sz="2800" dirty="0" smtClean="0"/>
              <a:t> add to write-set</a:t>
            </a:r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Total cost per transaction varies </a:t>
            </a:r>
          </a:p>
          <a:p>
            <a:pPr lvl="1"/>
            <a:r>
              <a:rPr lang="en-US" altLang="ja-JP" sz="2400" dirty="0" smtClean="0"/>
              <a:t>Locality of write accesses, size of write-set, transaction length </a:t>
            </a:r>
          </a:p>
          <a:p>
            <a:r>
              <a:rPr lang="en-US" altLang="ja-JP" sz="2800" dirty="0" smtClean="0"/>
              <a:t>Less cost </a:t>
            </a:r>
            <a:r>
              <a:rPr lang="en-US" altLang="ja-JP" dirty="0" smtClean="0"/>
              <a:t>than </a:t>
            </a:r>
            <a:r>
              <a:rPr lang="en-US" altLang="ja-JP" dirty="0" err="1" smtClean="0">
                <a:latin typeface="Consolas"/>
                <a:cs typeface="Consolas"/>
              </a:rPr>
              <a:t>STMread</a:t>
            </a:r>
            <a:r>
              <a:rPr lang="en-US" altLang="ja-JP" dirty="0" smtClean="0"/>
              <a:t> </a:t>
            </a:r>
            <a:r>
              <a:rPr lang="en-US" altLang="ja-JP" sz="2800" dirty="0" smtClean="0"/>
              <a:t>(# reads ≥ # writes)</a:t>
            </a:r>
          </a:p>
          <a:p>
            <a:endParaRPr lang="ja-JP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473F-233B-4CDC-B769-121B56088B4C}" type="slidenum">
              <a:rPr lang="en-US" altLang="ja-JP" smtClean="0"/>
              <a:pPr/>
              <a:t>30</a:t>
            </a:fld>
            <a:endParaRPr lang="en-US" altLang="ja-JP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2201863" y="1981200"/>
            <a:ext cx="4740275" cy="1219200"/>
            <a:chOff x="1382" y="2496"/>
            <a:chExt cx="2986" cy="768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430" y="2544"/>
              <a:ext cx="2928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342900" indent="-342900" algn="l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33" charset="2"/>
                <a:buNone/>
              </a:pPr>
              <a:r>
                <a:rPr lang="en-US" altLang="ja-JP" sz="2200" dirty="0" err="1">
                  <a:latin typeface="Consolas"/>
                  <a:cs typeface="Consolas"/>
                </a:rPr>
                <a:t>STMwrite(addr</a:t>
              </a:r>
              <a:r>
                <a:rPr lang="en-US" altLang="ja-JP" sz="2200" dirty="0">
                  <a:latin typeface="Consolas"/>
                  <a:cs typeface="Consolas"/>
                </a:rPr>
                <a:t>, </a:t>
              </a:r>
              <a:r>
                <a:rPr lang="en-US" altLang="ja-JP" sz="2200" dirty="0" err="1">
                  <a:latin typeface="Consolas"/>
                  <a:cs typeface="Consolas"/>
                </a:rPr>
                <a:t>val</a:t>
              </a:r>
              <a:r>
                <a:rPr lang="en-US" altLang="ja-JP" sz="2200" dirty="0">
                  <a:latin typeface="Consolas"/>
                  <a:cs typeface="Consolas"/>
                </a:rPr>
                <a:t>) {</a:t>
              </a:r>
            </a:p>
            <a:p>
              <a:pPr marL="342900" indent="-342900" algn="l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33" charset="2"/>
                <a:buNone/>
              </a:pPr>
              <a:r>
                <a:rPr lang="en-US" altLang="ja-JP" sz="2200" dirty="0">
                  <a:solidFill>
                    <a:srgbClr val="FF8000"/>
                  </a:solidFill>
                  <a:latin typeface="Consolas"/>
                  <a:cs typeface="Consolas"/>
                </a:rPr>
                <a:t>  </a:t>
              </a:r>
              <a:r>
                <a:rPr lang="en-US" altLang="ja-JP" sz="2200" dirty="0" err="1">
                  <a:solidFill>
                    <a:srgbClr val="0000FF"/>
                  </a:solidFill>
                  <a:latin typeface="Consolas"/>
                  <a:cs typeface="Consolas"/>
                </a:rPr>
                <a:t>WriteSet.insert(</a:t>
              </a:r>
              <a:r>
                <a:rPr lang="en-US" altLang="ja-JP" sz="2200" dirty="0" err="1">
                  <a:latin typeface="Consolas"/>
                  <a:cs typeface="Consolas"/>
                </a:rPr>
                <a:t>addr</a:t>
              </a:r>
              <a:r>
                <a:rPr lang="en-US" altLang="ja-JP" sz="2200" dirty="0">
                  <a:latin typeface="Consolas"/>
                  <a:cs typeface="Consolas"/>
                </a:rPr>
                <a:t>, </a:t>
              </a:r>
              <a:r>
                <a:rPr lang="en-US" altLang="ja-JP" sz="2200" dirty="0" err="1">
                  <a:latin typeface="Consolas"/>
                  <a:cs typeface="Consolas"/>
                </a:rPr>
                <a:t>val</a:t>
              </a:r>
              <a:r>
                <a:rPr lang="en-US" altLang="ja-JP" sz="2200" dirty="0">
                  <a:solidFill>
                    <a:srgbClr val="0000FF"/>
                  </a:solidFill>
                  <a:latin typeface="Consolas"/>
                  <a:cs typeface="Consolas"/>
                </a:rPr>
                <a:t>)</a:t>
              </a:r>
              <a:r>
                <a:rPr lang="en-US" altLang="ja-JP" sz="2200" dirty="0">
                  <a:latin typeface="Consolas"/>
                  <a:cs typeface="Consolas"/>
                </a:rPr>
                <a:t>;</a:t>
              </a:r>
            </a:p>
            <a:p>
              <a:pPr marL="342900" indent="-342900" algn="l"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33" charset="2"/>
                <a:buNone/>
              </a:pPr>
              <a:r>
                <a:rPr lang="en-US" altLang="ja-JP" sz="2200" dirty="0">
                  <a:latin typeface="Consolas"/>
                  <a:cs typeface="Consolas"/>
                </a:rPr>
                <a:t>}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382" y="2496"/>
              <a:ext cx="2986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STMcommit</a:t>
            </a:r>
            <a:endParaRPr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5626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Called at transaction end </a:t>
            </a:r>
            <a:r>
              <a:rPr lang="en-US" altLang="ja-JP" dirty="0" err="1" smtClean="0">
                <a:sym typeface="Symbol" pitchFamily="33" charset="2"/>
              </a:rPr>
              <a:t></a:t>
            </a:r>
            <a:r>
              <a:rPr lang="en-US" altLang="ja-JP" dirty="0" smtClean="0">
                <a:sym typeface="Symbol" pitchFamily="33" charset="2"/>
              </a:rPr>
              <a:t> atomically commit changes</a:t>
            </a:r>
          </a:p>
          <a:p>
            <a:endParaRPr lang="en-US" altLang="ja-JP" dirty="0" smtClean="0">
              <a:sym typeface="Symbol" pitchFamily="33" charset="2"/>
            </a:endParaRPr>
          </a:p>
          <a:p>
            <a:endParaRPr lang="en-US" altLang="ja-JP" dirty="0" smtClean="0">
              <a:sym typeface="Symbol" pitchFamily="33" charset="2"/>
            </a:endParaRPr>
          </a:p>
          <a:p>
            <a:endParaRPr lang="en-US" altLang="ja-JP" dirty="0" smtClean="0">
              <a:sym typeface="Symbol" pitchFamily="33" charset="2"/>
            </a:endParaRPr>
          </a:p>
          <a:p>
            <a:endParaRPr lang="en-US" altLang="ja-JP" dirty="0" smtClean="0">
              <a:sym typeface="Symbol" pitchFamily="33" charset="2"/>
            </a:endParaRPr>
          </a:p>
          <a:p>
            <a:endParaRPr lang="en-US" altLang="ja-JP" dirty="0" smtClean="0">
              <a:sym typeface="Symbol" pitchFamily="33" charset="2"/>
            </a:endParaRPr>
          </a:p>
          <a:p>
            <a:endParaRPr lang="en-US" altLang="ja-JP" dirty="0" smtClean="0">
              <a:sym typeface="Symbol" pitchFamily="33" charset="2"/>
            </a:endParaRPr>
          </a:p>
          <a:p>
            <a:endParaRPr lang="en-US" altLang="ja-JP" dirty="0" smtClean="0">
              <a:sym typeface="Symbol" pitchFamily="33" charset="2"/>
            </a:endParaRP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Expensive: scan read-set (1x); scan write-set (3x)</a:t>
            </a:r>
          </a:p>
          <a:p>
            <a:endParaRPr lang="en-US" altLang="ja-JP" dirty="0" smtClean="0">
              <a:sym typeface="Symbol" pitchFamily="33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473F-233B-4CDC-B769-121B56088B4C}" type="slidenum">
              <a:rPr lang="en-US" altLang="ja-JP" smtClean="0"/>
              <a:pPr/>
              <a:t>31</a:t>
            </a:fld>
            <a:endParaRPr lang="en-US" altLang="ja-JP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09600" y="1813560"/>
            <a:ext cx="7924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 err="1">
                <a:latin typeface="Consolas"/>
                <a:cs typeface="Consolas"/>
              </a:rPr>
              <a:t>STMcommit</a:t>
            </a:r>
            <a:r>
              <a:rPr lang="en-US" altLang="ja-JP" sz="2200" dirty="0">
                <a:latin typeface="Consolas"/>
                <a:cs typeface="Consolas"/>
              </a:rPr>
              <a:t>() {</a:t>
            </a: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endParaRPr lang="en-US" altLang="ja-JP" sz="800" dirty="0"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cs typeface="Consolas"/>
              </a:rPr>
              <a:t>foreach</a:t>
            </a:r>
            <a:r>
              <a:rPr lang="en-US" altLang="ja-JP" sz="2200" dirty="0">
                <a:latin typeface="Consolas"/>
                <a:cs typeface="Consolas"/>
              </a:rPr>
              <a:t> (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latin typeface="Consolas"/>
                <a:cs typeface="Consolas"/>
              </a:rPr>
              <a:t> in </a:t>
            </a:r>
            <a:r>
              <a:rPr lang="en-US" altLang="ja-JP" sz="2200" dirty="0" err="1">
                <a:latin typeface="Consolas"/>
                <a:cs typeface="Consolas"/>
              </a:rPr>
              <a:t>WriteSet</a:t>
            </a:r>
            <a:r>
              <a:rPr lang="en-US" altLang="ja-JP" sz="2200" dirty="0">
                <a:latin typeface="Consolas"/>
                <a:cs typeface="Consolas"/>
              </a:rPr>
              <a:t>)   </a:t>
            </a:r>
            <a:r>
              <a:rPr lang="en-US" altLang="ja-JP" sz="2200" i="1" dirty="0">
                <a:solidFill>
                  <a:srgbClr val="0000FF"/>
                </a:solidFill>
                <a:latin typeface="Consolas"/>
                <a:cs typeface="Consolas"/>
              </a:rPr>
              <a:t>// write set scan 1</a:t>
            </a:r>
            <a:endParaRPr lang="en-US" altLang="ja-JP" sz="2200" dirty="0">
              <a:solidFill>
                <a:srgbClr val="0000FF"/>
              </a:solidFill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 </a:t>
            </a:r>
            <a:r>
              <a:rPr lang="en-US" altLang="ja-JP" sz="2200" dirty="0" smtClean="0">
                <a:latin typeface="Consolas"/>
                <a:cs typeface="Consolas"/>
              </a:rPr>
              <a:t> </a:t>
            </a:r>
            <a:r>
              <a:rPr lang="en-US" altLang="ja-JP" sz="2200" dirty="0" err="1" smtClean="0">
                <a:solidFill>
                  <a:srgbClr val="0000FF"/>
                </a:solidFill>
                <a:latin typeface="Consolas"/>
                <a:cs typeface="Consolas"/>
              </a:rPr>
              <a:t>lock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cs typeface="Consolas"/>
              </a:rPr>
              <a:t>(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 smtClean="0">
                <a:solidFill>
                  <a:srgbClr val="0000FF"/>
                </a:solidFill>
                <a:latin typeface="Consolas"/>
                <a:cs typeface="Consolas"/>
              </a:rPr>
              <a:t>)</a:t>
            </a:r>
            <a:r>
              <a:rPr lang="en-US" altLang="ja-JP" sz="2200" dirty="0" smtClean="0">
                <a:latin typeface="Consolas"/>
                <a:cs typeface="Consolas"/>
              </a:rPr>
              <a:t>;</a:t>
            </a: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endParaRPr lang="en-US" altLang="ja-JP" sz="800" dirty="0"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cs typeface="Consolas"/>
              </a:rPr>
              <a:t>foreach</a:t>
            </a:r>
            <a:r>
              <a:rPr lang="en-US" altLang="ja-JP" sz="2200" dirty="0">
                <a:latin typeface="Consolas"/>
                <a:cs typeface="Consolas"/>
              </a:rPr>
              <a:t> (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latin typeface="Consolas"/>
                <a:cs typeface="Consolas"/>
              </a:rPr>
              <a:t> in </a:t>
            </a:r>
            <a:r>
              <a:rPr lang="en-US" altLang="ja-JP" sz="2200" dirty="0" err="1">
                <a:latin typeface="Consolas"/>
                <a:cs typeface="Consolas"/>
              </a:rPr>
              <a:t>ReadSet</a:t>
            </a:r>
            <a:r>
              <a:rPr lang="en-US" altLang="ja-JP" sz="2200" dirty="0">
                <a:latin typeface="Consolas"/>
                <a:cs typeface="Consolas"/>
              </a:rPr>
              <a:t>)    </a:t>
            </a:r>
            <a:r>
              <a:rPr lang="en-US" altLang="ja-JP" sz="2200" i="1" dirty="0">
                <a:solidFill>
                  <a:srgbClr val="0000FF"/>
                </a:solidFill>
                <a:latin typeface="Consolas"/>
                <a:cs typeface="Consolas"/>
              </a:rPr>
              <a:t>// read set scan</a:t>
            </a:r>
            <a:endParaRPr lang="en-US" altLang="ja-JP" sz="2200" dirty="0">
              <a:solidFill>
                <a:srgbClr val="0000FF"/>
              </a:solidFill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 </a:t>
            </a:r>
            <a:r>
              <a:rPr lang="en-US" altLang="ja-JP" sz="2200" dirty="0" smtClean="0">
                <a:latin typeface="Consolas"/>
                <a:cs typeface="Consolas"/>
              </a:rPr>
              <a:t> </a:t>
            </a:r>
            <a:r>
              <a:rPr lang="en-US" altLang="ja-JP" sz="2200" dirty="0" err="1" smtClean="0">
                <a:latin typeface="Consolas"/>
                <a:cs typeface="Consolas"/>
              </a:rPr>
              <a:t>validate(addr</a:t>
            </a:r>
            <a:r>
              <a:rPr lang="en-US" altLang="ja-JP" sz="2200" dirty="0" smtClean="0">
                <a:latin typeface="Consolas"/>
                <a:cs typeface="Consolas"/>
              </a:rPr>
              <a:t>);            </a:t>
            </a:r>
            <a:r>
              <a:rPr lang="en-US" altLang="ja-JP" sz="2200" i="1" dirty="0" smtClean="0">
                <a:solidFill>
                  <a:srgbClr val="0000FF"/>
                </a:solidFill>
                <a:latin typeface="Consolas"/>
                <a:cs typeface="Consolas"/>
              </a:rPr>
              <a:t>/</a:t>
            </a:r>
            <a:r>
              <a:rPr lang="en-US" altLang="ja-JP" sz="2200" i="1" dirty="0">
                <a:solidFill>
                  <a:srgbClr val="0000FF"/>
                </a:solidFill>
                <a:latin typeface="Consolas"/>
                <a:cs typeface="Consolas"/>
              </a:rPr>
              <a:t>/ someone wrote</a:t>
            </a:r>
            <a:r>
              <a:rPr lang="en-US" altLang="ja-JP" sz="2200" i="1" dirty="0" smtClean="0">
                <a:solidFill>
                  <a:srgbClr val="0000FF"/>
                </a:solidFill>
                <a:latin typeface="Consolas"/>
                <a:cs typeface="Consolas"/>
              </a:rPr>
              <a:t>?</a:t>
            </a:r>
            <a:endParaRPr lang="en-US" altLang="ja-JP" sz="2200" dirty="0" smtClean="0"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endParaRPr lang="en-US" altLang="ja-JP" sz="800" dirty="0"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cs typeface="Consolas"/>
              </a:rPr>
              <a:t>foreach</a:t>
            </a:r>
            <a:r>
              <a:rPr lang="en-US" altLang="ja-JP" sz="2200" dirty="0">
                <a:latin typeface="Consolas"/>
                <a:cs typeface="Consolas"/>
              </a:rPr>
              <a:t> (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latin typeface="Consolas"/>
                <a:cs typeface="Consolas"/>
              </a:rPr>
              <a:t> in </a:t>
            </a:r>
            <a:r>
              <a:rPr lang="en-US" altLang="ja-JP" sz="2200" dirty="0" err="1">
                <a:latin typeface="Consolas"/>
                <a:cs typeface="Consolas"/>
              </a:rPr>
              <a:t>WriteSet</a:t>
            </a:r>
            <a:r>
              <a:rPr lang="en-US" altLang="ja-JP" sz="2200" dirty="0">
                <a:latin typeface="Consolas"/>
                <a:cs typeface="Consolas"/>
              </a:rPr>
              <a:t>)   </a:t>
            </a:r>
            <a:r>
              <a:rPr lang="en-US" altLang="ja-JP" sz="2200" i="1" dirty="0">
                <a:solidFill>
                  <a:srgbClr val="0000FF"/>
                </a:solidFill>
                <a:latin typeface="Consolas"/>
                <a:cs typeface="Consolas"/>
              </a:rPr>
              <a:t>// write set scan 2</a:t>
            </a:r>
            <a:endParaRPr lang="en-US" altLang="ja-JP" sz="2200" dirty="0">
              <a:solidFill>
                <a:srgbClr val="0000FF"/>
              </a:solidFill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	  *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latin typeface="Consolas"/>
                <a:cs typeface="Consolas"/>
              </a:rPr>
              <a:t> = </a:t>
            </a:r>
            <a:r>
              <a:rPr lang="en-US" altLang="ja-JP" sz="2200" dirty="0" err="1">
                <a:latin typeface="Consolas"/>
                <a:cs typeface="Consolas"/>
              </a:rPr>
              <a:t>WriteSet.getValue(addr</a:t>
            </a:r>
            <a:r>
              <a:rPr lang="en-US" altLang="ja-JP" sz="2200" dirty="0">
                <a:latin typeface="Consolas"/>
                <a:cs typeface="Consolas"/>
              </a:rPr>
              <a:t>);</a:t>
            </a: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endParaRPr lang="en-US" altLang="ja-JP" sz="800" dirty="0"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cs typeface="Consolas"/>
              </a:rPr>
              <a:t>foreach</a:t>
            </a:r>
            <a:r>
              <a:rPr lang="en-US" altLang="ja-JP" sz="2200" dirty="0">
                <a:latin typeface="Consolas"/>
                <a:cs typeface="Consolas"/>
              </a:rPr>
              <a:t> (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latin typeface="Consolas"/>
                <a:cs typeface="Consolas"/>
              </a:rPr>
              <a:t> in </a:t>
            </a:r>
            <a:r>
              <a:rPr lang="en-US" altLang="ja-JP" sz="2200" dirty="0" err="1">
                <a:latin typeface="Consolas"/>
                <a:cs typeface="Consolas"/>
              </a:rPr>
              <a:t>WriteSet</a:t>
            </a:r>
            <a:r>
              <a:rPr lang="en-US" altLang="ja-JP" sz="2200" dirty="0">
                <a:latin typeface="Consolas"/>
                <a:cs typeface="Consolas"/>
              </a:rPr>
              <a:t>)   </a:t>
            </a:r>
            <a:r>
              <a:rPr lang="en-US" altLang="ja-JP" sz="2200" i="1" dirty="0">
                <a:solidFill>
                  <a:srgbClr val="0000FF"/>
                </a:solidFill>
                <a:latin typeface="Consolas"/>
                <a:cs typeface="Consolas"/>
              </a:rPr>
              <a:t>// write set scan </a:t>
            </a:r>
            <a:r>
              <a:rPr lang="en-US" altLang="ja-JP" sz="2200" i="1" dirty="0" smtClean="0">
                <a:solidFill>
                  <a:srgbClr val="0000FF"/>
                </a:solidFill>
                <a:latin typeface="Consolas"/>
                <a:cs typeface="Consolas"/>
              </a:rPr>
              <a:t>3</a:t>
            </a:r>
            <a:endParaRPr lang="en-US" altLang="ja-JP" sz="2200" dirty="0" smtClean="0">
              <a:solidFill>
                <a:srgbClr val="0000FF"/>
              </a:solidFill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 smtClean="0">
                <a:latin typeface="Consolas"/>
                <a:cs typeface="Consolas"/>
              </a:rPr>
              <a:t>    </a:t>
            </a:r>
            <a:r>
              <a:rPr lang="en-US" altLang="ja-JP" sz="2200" dirty="0" err="1" smtClean="0">
                <a:solidFill>
                  <a:srgbClr val="0000FF"/>
                </a:solidFill>
                <a:latin typeface="Consolas"/>
                <a:cs typeface="Consolas"/>
              </a:rPr>
              <a:t>unlock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cs typeface="Consolas"/>
              </a:rPr>
              <a:t>(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cs typeface="Consolas"/>
              </a:rPr>
              <a:t>)</a:t>
            </a:r>
            <a:r>
              <a:rPr lang="en-US" altLang="ja-JP" sz="2200" dirty="0">
                <a:latin typeface="Consolas"/>
                <a:cs typeface="Consolas"/>
              </a:rPr>
              <a:t>;</a:t>
            </a: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09600" y="1737360"/>
            <a:ext cx="7924800" cy="3749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How Slow Are SW Transactions?</a:t>
            </a:r>
            <a:endParaRPr lang="en-US" altLang="ja-JP" dirty="0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Measured single-thread STM performance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1.8x – 5.6x slowdown over sequential</a:t>
            </a:r>
          </a:p>
          <a:p>
            <a:endParaRPr lang="en-US" altLang="ja-JP" sz="800" dirty="0" smtClean="0"/>
          </a:p>
          <a:p>
            <a:r>
              <a:rPr lang="en-US" altLang="ja-JP" dirty="0" smtClean="0"/>
              <a:t>Hybrid TM should focus on </a:t>
            </a:r>
            <a:r>
              <a:rPr lang="en-US" altLang="ja-JP" dirty="0" err="1" smtClean="0">
                <a:latin typeface="Consolas"/>
                <a:cs typeface="Consolas"/>
              </a:rPr>
              <a:t>STMread</a:t>
            </a:r>
            <a:r>
              <a:rPr lang="en-US" altLang="ja-JP" dirty="0" smtClean="0"/>
              <a:t> and </a:t>
            </a:r>
            <a:r>
              <a:rPr lang="en-US" altLang="ja-JP" dirty="0" err="1" smtClean="0">
                <a:latin typeface="Consolas"/>
                <a:cs typeface="Consolas"/>
              </a:rPr>
              <a:t>STMcommit</a:t>
            </a:r>
            <a:endParaRPr lang="en-US" altLang="ja-JP" dirty="0">
              <a:latin typeface="Consolas"/>
              <a:cs typeface="Consolas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6B807-FEBF-490F-ABB9-D25B022177C6}" type="slidenum">
              <a:rPr lang="en-US" altLang="ja-JP" smtClean="0"/>
              <a:pPr/>
              <a:t>32</a:t>
            </a:fld>
            <a:endParaRPr lang="en-US" altLang="ja-JP"/>
          </a:p>
        </p:txBody>
      </p:sp>
      <p:grpSp>
        <p:nvGrpSpPr>
          <p:cNvPr id="10" name="Group 9"/>
          <p:cNvGrpSpPr/>
          <p:nvPr/>
        </p:nvGrpSpPr>
        <p:grpSpPr>
          <a:xfrm>
            <a:off x="457200" y="1612900"/>
            <a:ext cx="8229600" cy="3721100"/>
            <a:chOff x="0" y="0"/>
            <a:chExt cx="8229600" cy="3721100"/>
          </a:xfrm>
        </p:grpSpPr>
        <p:graphicFrame>
          <p:nvGraphicFramePr>
            <p:cNvPr id="12" name="Chart 11"/>
            <p:cNvGraphicFramePr/>
            <p:nvPr/>
          </p:nvGraphicFramePr>
          <p:xfrm>
            <a:off x="0" y="63500"/>
            <a:ext cx="3657600" cy="3657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3" name="Chart 12"/>
            <p:cNvGraphicFramePr/>
            <p:nvPr/>
          </p:nvGraphicFramePr>
          <p:xfrm>
            <a:off x="3657600" y="0"/>
            <a:ext cx="4572000" cy="3657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sp>
        <p:nvSpPr>
          <p:cNvPr id="17" name="Rectangle 16"/>
          <p:cNvSpPr/>
          <p:nvPr/>
        </p:nvSpPr>
        <p:spPr>
          <a:xfrm>
            <a:off x="2133600" y="1887220"/>
            <a:ext cx="1600200" cy="1389380"/>
          </a:xfrm>
          <a:prstGeom prst="rect">
            <a:avLst/>
          </a:prstGeom>
          <a:noFill/>
          <a:ln>
            <a:solidFill>
              <a:srgbClr val="FF6600"/>
            </a:solidFill>
          </a:ln>
          <a:effectLst>
            <a:glow rad="63500">
              <a:srgbClr val="FF6600">
                <a:alpha val="75000"/>
              </a:srgb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  <p:sp>
        <p:nvSpPr>
          <p:cNvPr id="19" name="Rectangle 18"/>
          <p:cNvSpPr/>
          <p:nvPr/>
        </p:nvSpPr>
        <p:spPr>
          <a:xfrm>
            <a:off x="4800600" y="1905000"/>
            <a:ext cx="1600200" cy="22860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>
            <a:glow rad="63500">
              <a:srgbClr val="FF6600">
                <a:alpha val="75000"/>
              </a:srgb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SigTM Hardware</a:t>
            </a:r>
            <a:endParaRPr lang="en-US" altLang="ja-JP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Each HW thread has 2 HW signatures (read &amp; write)</a:t>
            </a:r>
          </a:p>
          <a:p>
            <a:pPr lvl="1"/>
            <a:r>
              <a:rPr lang="en-US" altLang="ja-JP" dirty="0" smtClean="0"/>
              <a:t>Each signature implemented by a Bloom filter</a:t>
            </a:r>
          </a:p>
          <a:p>
            <a:pPr lvl="2"/>
            <a:r>
              <a:rPr lang="en-US" altLang="ja-JP" dirty="0" smtClean="0"/>
              <a:t>Fixed-size bit array with set of hash functions</a:t>
            </a:r>
          </a:p>
          <a:p>
            <a:pPr lvl="1"/>
            <a:r>
              <a:rPr lang="en-US" altLang="ja-JP" dirty="0" smtClean="0"/>
              <a:t>No other HW modifications (e.g., no extra cache bits)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Operations on signature (Bloom filter): insert &amp; lookup</a:t>
            </a:r>
          </a:p>
          <a:p>
            <a:pPr lvl="1"/>
            <a:endParaRPr lang="en-US" altLang="ja-JP" dirty="0" smtClean="0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D86C-33AD-4E54-8C08-B5C465BDCE7E}" type="slidenum">
              <a:rPr lang="en-US" altLang="ja-JP" smtClean="0"/>
              <a:pPr/>
              <a:t>33</a:t>
            </a:fld>
            <a:endParaRPr lang="en-US" altLang="ja-JP"/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2286000" y="4038600"/>
          <a:ext cx="18288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0</a:t>
                      </a:r>
                      <a:endParaRPr kumimoji="1" lang="ja-JP" altLang="en-US" sz="2000" dirty="0">
                        <a:solidFill>
                          <a:srgbClr val="000000"/>
                        </a:solidFill>
                        <a:latin typeface="Consolas"/>
                        <a:cs typeface="Consola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1</a:t>
                      </a:r>
                      <a:endParaRPr kumimoji="1" lang="ja-JP" altLang="en-US" sz="2000" dirty="0">
                        <a:solidFill>
                          <a:srgbClr val="000000"/>
                        </a:solidFill>
                        <a:latin typeface="Consolas"/>
                        <a:cs typeface="Consola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2</a:t>
                      </a:r>
                      <a:endParaRPr kumimoji="1" lang="ja-JP" altLang="en-US" sz="2000" dirty="0">
                        <a:solidFill>
                          <a:srgbClr val="000000"/>
                        </a:solidFill>
                        <a:latin typeface="Consolas"/>
                        <a:cs typeface="Consola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3</a:t>
                      </a:r>
                      <a:endParaRPr kumimoji="1" lang="ja-JP" altLang="en-US" sz="2000" dirty="0">
                        <a:solidFill>
                          <a:srgbClr val="000000"/>
                        </a:solidFill>
                        <a:latin typeface="Consolas"/>
                        <a:cs typeface="Consola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4114800" y="4038600"/>
            <a:ext cx="2895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altLang="ja-JP" sz="2000" dirty="0" err="1" smtClean="0">
                <a:latin typeface="Consolas"/>
                <a:cs typeface="Consolas"/>
              </a:rPr>
              <a:t>hash(N</a:t>
            </a:r>
            <a:r>
              <a:rPr lang="en-US" altLang="ja-JP" sz="2000" dirty="0" smtClean="0">
                <a:latin typeface="Consolas"/>
                <a:cs typeface="Consolas"/>
              </a:rPr>
              <a:t>) = N mod 4</a:t>
            </a:r>
            <a:endParaRPr lang="en-US" altLang="ja-JP" sz="2000" dirty="0">
              <a:latin typeface="Consolas"/>
              <a:cs typeface="Consolas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667000" y="5029200"/>
          <a:ext cx="18288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0</a:t>
                      </a:r>
                      <a:endParaRPr kumimoji="1" lang="ja-JP" altLang="en-US" sz="2000" dirty="0">
                        <a:solidFill>
                          <a:srgbClr val="000000"/>
                        </a:solidFill>
                        <a:latin typeface="Consolas"/>
                        <a:cs typeface="Consola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1</a:t>
                      </a:r>
                      <a:endParaRPr kumimoji="1" lang="ja-JP" altLang="en-US" sz="2000" dirty="0">
                        <a:solidFill>
                          <a:srgbClr val="000000"/>
                        </a:solidFill>
                        <a:latin typeface="Consolas"/>
                        <a:cs typeface="Consola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bg1"/>
                          </a:solidFill>
                          <a:latin typeface="Consolas"/>
                          <a:cs typeface="Consolas"/>
                        </a:rPr>
                        <a:t>2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Consolas"/>
                        <a:cs typeface="Consola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3</a:t>
                      </a:r>
                      <a:endParaRPr kumimoji="1" lang="ja-JP" altLang="en-US" sz="2000" dirty="0">
                        <a:solidFill>
                          <a:srgbClr val="000000"/>
                        </a:solidFill>
                        <a:latin typeface="Consolas"/>
                        <a:cs typeface="Consola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762000" y="5029200"/>
            <a:ext cx="3505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altLang="ja-JP" sz="2000" dirty="0" smtClean="0">
                <a:latin typeface="Consolas"/>
                <a:cs typeface="Consolas"/>
              </a:rPr>
              <a:t>insert(2) -&gt;</a:t>
            </a:r>
          </a:p>
          <a:p>
            <a:endParaRPr lang="en-US" altLang="ja-JP" sz="2000" dirty="0" smtClean="0">
              <a:latin typeface="Consolas"/>
              <a:cs typeface="Consolas"/>
            </a:endParaRPr>
          </a:p>
          <a:p>
            <a:r>
              <a:rPr lang="en-US" altLang="ja-JP" sz="2000" dirty="0" smtClean="0">
                <a:latin typeface="Consolas"/>
                <a:cs typeface="Consolas"/>
              </a:rPr>
              <a:t>insert(6) -&gt; aliasing</a:t>
            </a:r>
            <a:endParaRPr lang="en-US" altLang="ja-JP" sz="2000" dirty="0">
              <a:latin typeface="Consolas"/>
              <a:cs typeface="Consolas"/>
            </a:endParaRP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4876800" y="4876800"/>
            <a:ext cx="3505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altLang="ja-JP" sz="2000" dirty="0" smtClean="0">
                <a:latin typeface="Consolas"/>
                <a:cs typeface="Consolas"/>
              </a:rPr>
              <a:t>lookup(2)  -&gt; hit</a:t>
            </a:r>
          </a:p>
          <a:p>
            <a:endParaRPr lang="en-US" altLang="ja-JP" sz="800" dirty="0" smtClean="0">
              <a:latin typeface="Consolas"/>
              <a:cs typeface="Consolas"/>
            </a:endParaRPr>
          </a:p>
          <a:p>
            <a:r>
              <a:rPr lang="en-US" altLang="ja-JP" sz="2000" dirty="0" smtClean="0">
                <a:latin typeface="Consolas"/>
                <a:cs typeface="Consolas"/>
              </a:rPr>
              <a:t>lookup(3)  -&gt; miss</a:t>
            </a:r>
          </a:p>
          <a:p>
            <a:endParaRPr lang="en-US" altLang="ja-JP" sz="800" dirty="0" smtClean="0">
              <a:latin typeface="Consolas"/>
              <a:cs typeface="Consolas"/>
            </a:endParaRPr>
          </a:p>
          <a:p>
            <a:r>
              <a:rPr lang="en-US" altLang="ja-JP" sz="2000" dirty="0" smtClean="0">
                <a:latin typeface="Consolas"/>
                <a:cs typeface="Consolas"/>
              </a:rPr>
              <a:t>lookup(10) -&gt; false hit</a:t>
            </a:r>
            <a:endParaRPr lang="en-US" altLang="ja-JP" sz="2000" dirty="0">
              <a:latin typeface="Consolas"/>
              <a:cs typeface="Consola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5800" y="4876800"/>
            <a:ext cx="4114800" cy="13716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Rectangle 20"/>
          <p:cNvSpPr/>
          <p:nvPr/>
        </p:nvSpPr>
        <p:spPr>
          <a:xfrm>
            <a:off x="4800600" y="4876800"/>
            <a:ext cx="3657600" cy="13716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SigTM</a:t>
            </a:r>
            <a:r>
              <a:rPr lang="en-US" altLang="ja-JP" dirty="0" smtClean="0"/>
              <a:t> Hardware (continued)</a:t>
            </a:r>
            <a:endParaRPr lang="en-US" altLang="ja-JP" dirty="0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8674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How </a:t>
            </a:r>
            <a:r>
              <a:rPr lang="en-US" altLang="ja-JP" dirty="0" err="1" smtClean="0"/>
              <a:t>SigTM</a:t>
            </a:r>
            <a:r>
              <a:rPr lang="en-US" altLang="ja-JP" dirty="0" smtClean="0"/>
              <a:t> uses its signatures:</a:t>
            </a:r>
          </a:p>
          <a:p>
            <a:pPr lvl="1"/>
            <a:r>
              <a:rPr lang="en-US" altLang="ja-JP" dirty="0" err="1" smtClean="0"/>
              <a:t>Tx</a:t>
            </a:r>
            <a:r>
              <a:rPr lang="en-US" altLang="ja-JP" dirty="0" smtClean="0"/>
              <a:t> read/write </a:t>
            </a:r>
            <a:r>
              <a:rPr lang="en-US" altLang="ja-JP" dirty="0" err="1" smtClean="0">
                <a:sym typeface="Symbol" pitchFamily="33" charset="2"/>
              </a:rPr>
              <a:t></a:t>
            </a:r>
            <a:r>
              <a:rPr lang="en-US" altLang="ja-JP" dirty="0" smtClean="0"/>
              <a:t> insert address into read/write signature</a:t>
            </a:r>
          </a:p>
          <a:p>
            <a:pPr lvl="1"/>
            <a:r>
              <a:rPr lang="en-US" altLang="ja-JP" dirty="0" smtClean="0"/>
              <a:t>Coherence messages </a:t>
            </a:r>
            <a:r>
              <a:rPr lang="en-US" altLang="ja-JP" dirty="0" err="1" smtClean="0">
                <a:sym typeface="Symbol" pitchFamily="33" charset="2"/>
              </a:rPr>
              <a:t></a:t>
            </a:r>
            <a:r>
              <a:rPr lang="en-US" altLang="ja-JP" dirty="0" smtClean="0">
                <a:sym typeface="Symbol" pitchFamily="33" charset="2"/>
              </a:rPr>
              <a:t> look up address in signature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Enabled/disabled by software</a:t>
            </a:r>
          </a:p>
          <a:p>
            <a:pPr>
              <a:buNone/>
            </a:pPr>
            <a:endParaRPr lang="en-US" altLang="ja-JP" sz="1400" dirty="0" smtClean="0"/>
          </a:p>
          <a:p>
            <a:r>
              <a:rPr lang="en-US" altLang="ja-JP" dirty="0" smtClean="0"/>
              <a:t>If lookup hits in signature, either:</a:t>
            </a:r>
          </a:p>
          <a:p>
            <a:pPr lvl="1"/>
            <a:r>
              <a:rPr lang="en-US" altLang="ja-JP" dirty="0" smtClean="0"/>
              <a:t>Trigger SW abort handler (conflict detection)</a:t>
            </a:r>
          </a:p>
          <a:p>
            <a:pPr lvl="1"/>
            <a:r>
              <a:rPr lang="en-US" altLang="ja-JP" dirty="0" smtClean="0"/>
              <a:t>NACK remote request (atomicity &amp; isolation enforcement)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Signatures may generate false conflicts</a:t>
            </a:r>
          </a:p>
          <a:p>
            <a:pPr lvl="1"/>
            <a:r>
              <a:rPr lang="en-US" altLang="ja-JP" dirty="0" smtClean="0"/>
              <a:t>Performance but not correctness issue </a:t>
            </a:r>
          </a:p>
          <a:p>
            <a:pPr lvl="1"/>
            <a:r>
              <a:rPr lang="en-US" altLang="ja-JP" dirty="0" smtClean="0"/>
              <a:t>Reduce with longer signatures &amp; better hash functions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With this HW, how does the SW change?</a:t>
            </a:r>
          </a:p>
          <a:p>
            <a:endParaRPr lang="en-US" altLang="ja-JP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CE72-46EF-47BD-890F-C697144B5CC9}" type="slidenum">
              <a:rPr lang="en-US" altLang="ja-JP" smtClean="0"/>
              <a:pPr/>
              <a:t>34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SigTMread</a:t>
            </a:r>
            <a:endParaRPr lang="en-US" altLang="ja-JP" dirty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867400"/>
          </a:xfrm>
        </p:spPr>
        <p:txBody>
          <a:bodyPr>
            <a:normAutofit/>
          </a:bodyPr>
          <a:lstStyle/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sz="800" dirty="0" smtClean="0"/>
          </a:p>
          <a:p>
            <a:r>
              <a:rPr lang="en-US" altLang="ja-JP" dirty="0" smtClean="0"/>
              <a:t>No need to build SW read-set</a:t>
            </a:r>
          </a:p>
          <a:p>
            <a:pPr lvl="1"/>
            <a:r>
              <a:rPr lang="en-US" altLang="ja-JP" dirty="0" smtClean="0"/>
              <a:t>Replaced by read signature</a:t>
            </a:r>
          </a:p>
          <a:p>
            <a:r>
              <a:rPr lang="en-US" altLang="ja-JP" dirty="0" smtClean="0"/>
              <a:t>Read signature provides continuous validation</a:t>
            </a:r>
          </a:p>
          <a:p>
            <a:pPr lvl="1"/>
            <a:r>
              <a:rPr lang="en-US" altLang="ja-JP" dirty="0" smtClean="0"/>
              <a:t>Snoops coherence messages &amp; any hits cause abort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5068-B7F9-48EC-B8DA-0C3E777AE2FB}" type="slidenum">
              <a:rPr lang="en-US" altLang="ja-JP" smtClean="0"/>
              <a:pPr/>
              <a:t>35</a:t>
            </a:fld>
            <a:endParaRPr lang="en-US" altLang="ja-JP"/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1066800" y="1371600"/>
            <a:ext cx="6934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 err="1">
                <a:latin typeface="Consolas"/>
                <a:cs typeface="Consolas"/>
              </a:rPr>
              <a:t>SigTMread(addr</a:t>
            </a:r>
            <a:r>
              <a:rPr lang="en-US" altLang="ja-JP" sz="2200" dirty="0">
                <a:latin typeface="Consolas"/>
                <a:cs typeface="Consolas"/>
              </a:rPr>
              <a:t>) {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endParaRPr lang="en-US" altLang="ja-JP" sz="800" dirty="0">
              <a:latin typeface="Consolas"/>
              <a:cs typeface="Consolas"/>
            </a:endParaRPr>
          </a:p>
          <a:p>
            <a:pPr marL="342900" indent="-342900" algn="l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if (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latin typeface="Consolas"/>
                <a:cs typeface="Consolas"/>
              </a:rPr>
              <a:t> in </a:t>
            </a:r>
            <a:r>
              <a:rPr lang="en-US" altLang="ja-JP" sz="2200" dirty="0" err="1">
                <a:latin typeface="Consolas"/>
                <a:cs typeface="Consolas"/>
              </a:rPr>
              <a:t>WriteSet</a:t>
            </a:r>
            <a:r>
              <a:rPr lang="en-US" altLang="ja-JP" sz="2200" dirty="0">
                <a:latin typeface="Consolas"/>
                <a:cs typeface="Consolas"/>
              </a:rPr>
              <a:t>) </a:t>
            </a:r>
            <a:r>
              <a:rPr lang="en-US" altLang="ja-JP" sz="2200" i="1" dirty="0">
                <a:latin typeface="Consolas"/>
                <a:cs typeface="Consolas"/>
              </a:rPr>
              <a:t>// get latest value</a:t>
            </a:r>
            <a:endParaRPr lang="en-US" altLang="ja-JP" sz="2200" i="1" dirty="0">
              <a:solidFill>
                <a:srgbClr val="FF8000"/>
              </a:solidFill>
              <a:latin typeface="Consolas"/>
              <a:cs typeface="Consolas"/>
            </a:endParaRPr>
          </a:p>
          <a:p>
            <a:pPr marL="342900" indent="-342900" algn="l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  return </a:t>
            </a:r>
            <a:r>
              <a:rPr lang="en-US" altLang="ja-JP" sz="2200" dirty="0" err="1">
                <a:latin typeface="Consolas"/>
                <a:cs typeface="Consolas"/>
              </a:rPr>
              <a:t>WriteSet.getValue(addr</a:t>
            </a:r>
            <a:r>
              <a:rPr lang="en-US" altLang="ja-JP" sz="2200" dirty="0">
                <a:latin typeface="Consolas"/>
                <a:cs typeface="Consolas"/>
              </a:rPr>
              <a:t>)</a:t>
            </a:r>
            <a:r>
              <a:rPr lang="en-US" altLang="ja-JP" sz="2200" dirty="0" smtClean="0">
                <a:latin typeface="Consolas"/>
                <a:cs typeface="Consolas"/>
              </a:rPr>
              <a:t>;</a:t>
            </a:r>
            <a:endParaRPr lang="en-US" altLang="ja-JP" sz="800" dirty="0" smtClean="0">
              <a:latin typeface="Consolas"/>
              <a:cs typeface="Consolas"/>
            </a:endParaRPr>
          </a:p>
          <a:p>
            <a:pPr marL="342900" indent="-342900" algn="l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solidFill>
                  <a:srgbClr val="FF8000"/>
                </a:solidFill>
                <a:latin typeface="Consolas"/>
                <a:cs typeface="Consolas"/>
              </a:rPr>
              <a:t>  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cs typeface="Consolas"/>
              </a:rPr>
              <a:t>read_sig_insert(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cs typeface="Consolas"/>
              </a:rPr>
              <a:t>)</a:t>
            </a:r>
            <a:r>
              <a:rPr lang="en-US" altLang="ja-JP" sz="2200" dirty="0" smtClean="0">
                <a:latin typeface="Consolas"/>
                <a:cs typeface="Consolas"/>
              </a:rPr>
              <a:t>; </a:t>
            </a:r>
            <a:r>
              <a:rPr lang="en-US" altLang="ja-JP" sz="2200" i="1" dirty="0" smtClean="0">
                <a:latin typeface="Consolas"/>
                <a:cs typeface="Consolas"/>
              </a:rPr>
              <a:t>// 1 instruction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return *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latin typeface="Consolas"/>
                <a:cs typeface="Consolas"/>
              </a:rPr>
              <a:t>;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1066800" y="1295400"/>
            <a:ext cx="6934200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SigTMcommit</a:t>
            </a:r>
            <a:endParaRPr lang="en-US" altLang="ja-JP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867400"/>
          </a:xfrm>
        </p:spPr>
        <p:txBody>
          <a:bodyPr>
            <a:normAutofit/>
          </a:bodyPr>
          <a:lstStyle/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lang="en-US" altLang="ja-JP" sz="2000" dirty="0" smtClean="0"/>
          </a:p>
          <a:p>
            <a:r>
              <a:rPr lang="en-US" altLang="ja-JP" dirty="0" smtClean="0"/>
              <a:t>Read signature eliminates scan of read-set to validate</a:t>
            </a:r>
          </a:p>
          <a:p>
            <a:r>
              <a:rPr lang="en-US" altLang="ja-JP" dirty="0" smtClean="0"/>
              <a:t>Write signature eliminates locks</a:t>
            </a:r>
          </a:p>
          <a:p>
            <a:pPr lvl="1"/>
            <a:r>
              <a:rPr lang="en-US" altLang="ja-JP" dirty="0" smtClean="0"/>
              <a:t>Snoops coherence messages &amp; </a:t>
            </a:r>
            <a:r>
              <a:rPr lang="en-US" altLang="ja-JP" dirty="0" err="1" smtClean="0"/>
              <a:t>NACKs</a:t>
            </a:r>
            <a:r>
              <a:rPr lang="en-US" altLang="ja-JP" dirty="0" smtClean="0"/>
              <a:t> any hits</a:t>
            </a:r>
          </a:p>
          <a:p>
            <a:r>
              <a:rPr lang="en-US" altLang="ja-JP" dirty="0" smtClean="0"/>
              <a:t>Two write-set scans instead of three</a:t>
            </a:r>
            <a:endParaRPr lang="en-US" altLang="ja-JP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2B7B8-105C-4ADF-9197-AB44ED483D52}" type="slidenum">
              <a:rPr lang="en-US" altLang="ja-JP" smtClean="0"/>
              <a:pPr/>
              <a:t>36</a:t>
            </a:fld>
            <a:endParaRPr lang="en-US" altLang="ja-JP"/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762000" y="1371600"/>
            <a:ext cx="7620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 err="1">
                <a:latin typeface="Consolas"/>
                <a:cs typeface="Consolas"/>
              </a:rPr>
              <a:t>SigTMcommit</a:t>
            </a:r>
            <a:r>
              <a:rPr lang="en-US" altLang="ja-JP" sz="2200" dirty="0">
                <a:latin typeface="Consolas"/>
                <a:cs typeface="Consolas"/>
              </a:rPr>
              <a:t>() </a:t>
            </a:r>
            <a:r>
              <a:rPr lang="en-US" altLang="ja-JP" sz="2200" dirty="0" smtClean="0">
                <a:latin typeface="Consolas"/>
                <a:cs typeface="Consolas"/>
              </a:rPr>
              <a:t>{</a:t>
            </a: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 smtClean="0">
                <a:latin typeface="Consolas"/>
                <a:cs typeface="Consolas"/>
              </a:rPr>
              <a:t>  </a:t>
            </a:r>
            <a:r>
              <a:rPr lang="en-US" altLang="ja-JP" sz="2200" dirty="0" err="1" smtClean="0">
                <a:solidFill>
                  <a:srgbClr val="0000FF"/>
                </a:solidFill>
                <a:latin typeface="Consolas"/>
                <a:cs typeface="Consolas"/>
              </a:rPr>
              <a:t>enable_write_sig_lookup</a:t>
            </a:r>
            <a:r>
              <a:rPr lang="en-US" altLang="ja-JP" sz="2200" dirty="0" smtClean="0">
                <a:solidFill>
                  <a:srgbClr val="0000FF"/>
                </a:solidFill>
                <a:latin typeface="Consolas"/>
                <a:cs typeface="Consolas"/>
              </a:rPr>
              <a:t>()</a:t>
            </a:r>
            <a:r>
              <a:rPr lang="en-US" altLang="ja-JP" sz="2200" dirty="0" smtClean="0">
                <a:latin typeface="Consolas"/>
                <a:cs typeface="Consolas"/>
              </a:rPr>
              <a:t>;</a:t>
            </a: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 smtClean="0">
                <a:solidFill>
                  <a:srgbClr val="FF8000"/>
                </a:solidFill>
                <a:latin typeface="Consolas"/>
                <a:cs typeface="Consolas"/>
              </a:rPr>
              <a:t>  </a:t>
            </a:r>
            <a:r>
              <a:rPr lang="en-US" altLang="ja-JP" sz="2200" dirty="0" err="1">
                <a:latin typeface="Consolas"/>
                <a:cs typeface="Consolas"/>
              </a:rPr>
              <a:t>foreach</a:t>
            </a:r>
            <a:r>
              <a:rPr lang="en-US" altLang="ja-JP" sz="2200" dirty="0">
                <a:latin typeface="Consolas"/>
                <a:cs typeface="Consolas"/>
              </a:rPr>
              <a:t> (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latin typeface="Consolas"/>
                <a:cs typeface="Consolas"/>
              </a:rPr>
              <a:t> in </a:t>
            </a:r>
            <a:r>
              <a:rPr lang="en-US" altLang="ja-JP" sz="2200" dirty="0" err="1">
                <a:latin typeface="Consolas"/>
                <a:cs typeface="Consolas"/>
              </a:rPr>
              <a:t>WriteSet</a:t>
            </a:r>
            <a:r>
              <a:rPr lang="en-US" altLang="ja-JP" sz="2200" dirty="0">
                <a:latin typeface="Consolas"/>
                <a:cs typeface="Consolas"/>
              </a:rPr>
              <a:t>) </a:t>
            </a:r>
            <a:r>
              <a:rPr lang="en-US" altLang="ja-JP" sz="2200" i="1" dirty="0">
                <a:solidFill>
                  <a:srgbClr val="0000FF"/>
                </a:solidFill>
                <a:latin typeface="Consolas"/>
                <a:cs typeface="Consolas"/>
              </a:rPr>
              <a:t>// write set scan 1</a:t>
            </a:r>
            <a:endParaRPr lang="en-US" altLang="ja-JP" sz="2200" dirty="0">
              <a:solidFill>
                <a:srgbClr val="0000FF"/>
              </a:solidFill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solidFill>
                  <a:srgbClr val="FF8000"/>
                </a:solidFill>
                <a:latin typeface="Consolas"/>
                <a:cs typeface="Consolas"/>
              </a:rPr>
              <a:t>    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cs typeface="Consolas"/>
              </a:rPr>
              <a:t>fetch_exclusive(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cs typeface="Consolas"/>
              </a:rPr>
              <a:t>)</a:t>
            </a:r>
            <a:r>
              <a:rPr lang="en-US" altLang="ja-JP" sz="2200" dirty="0" smtClean="0">
                <a:latin typeface="Consolas"/>
                <a:cs typeface="Consolas"/>
              </a:rPr>
              <a:t>;</a:t>
            </a:r>
            <a:endParaRPr lang="en-US" altLang="ja-JP" sz="2200" i="1" dirty="0" smtClean="0">
              <a:solidFill>
                <a:srgbClr val="0000FF"/>
              </a:solidFill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endParaRPr lang="en-US" altLang="ja-JP" sz="2200" dirty="0"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cs typeface="Consolas"/>
              </a:rPr>
              <a:t>enable_write_sig_nack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cs typeface="Consolas"/>
              </a:rPr>
              <a:t>()</a:t>
            </a:r>
            <a:r>
              <a:rPr lang="en-US" altLang="ja-JP" sz="2200" dirty="0" smtClean="0">
                <a:latin typeface="Consolas"/>
                <a:cs typeface="Consolas"/>
              </a:rPr>
              <a:t>;</a:t>
            </a: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</a:t>
            </a:r>
            <a:r>
              <a:rPr lang="en-US" altLang="ja-JP" sz="2200" dirty="0" err="1">
                <a:latin typeface="Consolas"/>
                <a:cs typeface="Consolas"/>
              </a:rPr>
              <a:t>foreach</a:t>
            </a:r>
            <a:r>
              <a:rPr lang="en-US" altLang="ja-JP" sz="2200" dirty="0">
                <a:latin typeface="Consolas"/>
                <a:cs typeface="Consolas"/>
              </a:rPr>
              <a:t> (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latin typeface="Consolas"/>
                <a:cs typeface="Consolas"/>
              </a:rPr>
              <a:t> in </a:t>
            </a:r>
            <a:r>
              <a:rPr lang="en-US" altLang="ja-JP" sz="2200" dirty="0" err="1">
                <a:latin typeface="Consolas"/>
                <a:cs typeface="Consolas"/>
              </a:rPr>
              <a:t>WriteSet</a:t>
            </a:r>
            <a:r>
              <a:rPr lang="en-US" altLang="ja-JP" sz="2200" dirty="0">
                <a:latin typeface="Consolas"/>
                <a:cs typeface="Consolas"/>
              </a:rPr>
              <a:t>) </a:t>
            </a:r>
            <a:r>
              <a:rPr lang="en-US" altLang="ja-JP" sz="2200" i="1" dirty="0">
                <a:solidFill>
                  <a:srgbClr val="0000FF"/>
                </a:solidFill>
                <a:latin typeface="Consolas"/>
                <a:cs typeface="Consolas"/>
              </a:rPr>
              <a:t>// write set scan 2</a:t>
            </a:r>
            <a:endParaRPr lang="en-US" altLang="ja-JP" sz="2200" dirty="0">
              <a:solidFill>
                <a:srgbClr val="0000FF"/>
              </a:solidFill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	  *</a:t>
            </a:r>
            <a:r>
              <a:rPr lang="en-US" altLang="ja-JP" sz="2200" dirty="0" err="1">
                <a:latin typeface="Consolas"/>
                <a:cs typeface="Consolas"/>
              </a:rPr>
              <a:t>addr</a:t>
            </a:r>
            <a:r>
              <a:rPr lang="en-US" altLang="ja-JP" sz="2200" dirty="0">
                <a:latin typeface="Consolas"/>
                <a:cs typeface="Consolas"/>
              </a:rPr>
              <a:t> = </a:t>
            </a:r>
            <a:r>
              <a:rPr lang="en-US" altLang="ja-JP" sz="2200" dirty="0" err="1">
                <a:latin typeface="Consolas"/>
                <a:cs typeface="Consolas"/>
              </a:rPr>
              <a:t>WriteSet.getValue(addr</a:t>
            </a:r>
            <a:r>
              <a:rPr lang="en-US" altLang="ja-JP" sz="2200" dirty="0">
                <a:latin typeface="Consolas"/>
                <a:cs typeface="Consolas"/>
              </a:rPr>
              <a:t>)</a:t>
            </a:r>
            <a:r>
              <a:rPr lang="en-US" altLang="ja-JP" sz="2200" dirty="0" smtClean="0">
                <a:latin typeface="Consolas"/>
                <a:cs typeface="Consolas"/>
              </a:rPr>
              <a:t>;</a:t>
            </a: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  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cs typeface="Consolas"/>
              </a:rPr>
              <a:t>disable_write_sig_lookup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cs typeface="Consolas"/>
              </a:rPr>
              <a:t>()</a:t>
            </a:r>
            <a:r>
              <a:rPr lang="en-US" altLang="ja-JP" sz="2200" dirty="0" smtClean="0">
                <a:latin typeface="Consolas"/>
                <a:cs typeface="Consolas"/>
              </a:rPr>
              <a:t>;</a:t>
            </a:r>
            <a:endParaRPr lang="en-US" altLang="ja-JP" sz="2200" dirty="0" smtClean="0">
              <a:solidFill>
                <a:srgbClr val="0000FF"/>
              </a:solidFill>
              <a:latin typeface="Consolas"/>
              <a:cs typeface="Consolas"/>
            </a:endParaRPr>
          </a:p>
          <a:p>
            <a:pPr marL="342900" indent="-342900" algn="l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33" charset="2"/>
              <a:buNone/>
            </a:pPr>
            <a:r>
              <a:rPr lang="en-US" altLang="ja-JP" sz="22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685800" y="1295400"/>
            <a:ext cx="7772400" cy="3276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 dirty="0">
              <a:latin typeface="Consolas"/>
              <a:cs typeface="Consola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Experimental Setup</a:t>
            </a:r>
            <a:endParaRPr lang="en-US" altLang="ja-JP" dirty="0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Execution-driven simulation</a:t>
            </a:r>
          </a:p>
          <a:p>
            <a:pPr lvl="1"/>
            <a:r>
              <a:rPr lang="en-US" altLang="ja-JP" dirty="0" smtClean="0"/>
              <a:t>1–16 core x86 chip-multiprocessor with MESI coherence</a:t>
            </a:r>
          </a:p>
          <a:p>
            <a:pPr lvl="1"/>
            <a:r>
              <a:rPr lang="en-US" altLang="ja-JP" dirty="0" smtClean="0"/>
              <a:t>Supports HTM, STM, and </a:t>
            </a:r>
            <a:r>
              <a:rPr lang="en-US" altLang="ja-JP" dirty="0" err="1" smtClean="0"/>
              <a:t>SigTM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Used STAMP benchmark suite for evaluation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Three experiments:</a:t>
            </a:r>
          </a:p>
          <a:p>
            <a:pPr lvl="1"/>
            <a:r>
              <a:rPr lang="en-US" altLang="ja-JP" dirty="0" smtClean="0"/>
              <a:t>Does </a:t>
            </a:r>
            <a:r>
              <a:rPr lang="en-US" altLang="ja-JP" dirty="0" err="1" smtClean="0"/>
              <a:t>SigTM</a:t>
            </a:r>
            <a:r>
              <a:rPr lang="en-US" altLang="ja-JP" dirty="0" smtClean="0"/>
              <a:t> reduce the overhead of SW transactions?</a:t>
            </a:r>
          </a:p>
          <a:p>
            <a:pPr lvl="1"/>
            <a:r>
              <a:rPr lang="en-US" altLang="ja-JP" dirty="0" smtClean="0"/>
              <a:t>How fast is </a:t>
            </a:r>
            <a:r>
              <a:rPr lang="en-US" altLang="ja-JP" dirty="0" err="1" smtClean="0"/>
              <a:t>SigTM</a:t>
            </a:r>
            <a:r>
              <a:rPr lang="en-US" altLang="ja-JP" dirty="0" smtClean="0"/>
              <a:t>?</a:t>
            </a:r>
          </a:p>
          <a:p>
            <a:pPr lvl="1"/>
            <a:r>
              <a:rPr lang="en-US" altLang="ja-JP" dirty="0" smtClean="0"/>
              <a:t>How much hardware does </a:t>
            </a:r>
            <a:r>
              <a:rPr lang="en-US" altLang="ja-JP" dirty="0" err="1" smtClean="0"/>
              <a:t>SigTM</a:t>
            </a:r>
            <a:r>
              <a:rPr lang="en-US" altLang="ja-JP" dirty="0" smtClean="0"/>
              <a:t> cost?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4D8B-4F7E-4369-A785-C1446A1471EE}" type="slidenum">
              <a:rPr lang="en-US" altLang="ja-JP" smtClean="0"/>
              <a:pPr/>
              <a:t>37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9144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How Much Smaller is the Overhead?</a:t>
            </a:r>
            <a:endParaRPr lang="en-US" altLang="ja-JP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486400"/>
          </a:xfrm>
        </p:spPr>
        <p:txBody>
          <a:bodyPr/>
          <a:lstStyle/>
          <a:p>
            <a:r>
              <a:rPr lang="en-US" altLang="ja-JP" dirty="0" smtClean="0"/>
              <a:t>Measured single-thread performance on STM and </a:t>
            </a:r>
            <a:r>
              <a:rPr lang="en-US" altLang="ja-JP" dirty="0" err="1" smtClean="0"/>
              <a:t>SigTM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/>
              <a:t>SigTM</a:t>
            </a:r>
            <a:r>
              <a:rPr lang="en-US" altLang="ja-JP" dirty="0" smtClean="0"/>
              <a:t> effectively accelerates read &amp; commit</a:t>
            </a:r>
          </a:p>
        </p:txBody>
      </p:sp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F6C5-33C1-4127-9519-77FEA972DEEC}" type="slidenum">
              <a:rPr lang="en-US" altLang="ja-JP" smtClean="0"/>
              <a:pPr/>
              <a:t>38</a:t>
            </a:fld>
            <a:endParaRPr lang="en-US" altLang="ja-JP"/>
          </a:p>
        </p:txBody>
      </p:sp>
      <p:grpSp>
        <p:nvGrpSpPr>
          <p:cNvPr id="9" name="Group 8"/>
          <p:cNvGrpSpPr/>
          <p:nvPr/>
        </p:nvGrpSpPr>
        <p:grpSpPr>
          <a:xfrm>
            <a:off x="457200" y="1828800"/>
            <a:ext cx="8229600" cy="3721100"/>
            <a:chOff x="0" y="0"/>
            <a:chExt cx="8229600" cy="3721100"/>
          </a:xfrm>
        </p:grpSpPr>
        <p:graphicFrame>
          <p:nvGraphicFramePr>
            <p:cNvPr id="10" name="Chart 9"/>
            <p:cNvGraphicFramePr/>
            <p:nvPr/>
          </p:nvGraphicFramePr>
          <p:xfrm>
            <a:off x="0" y="63500"/>
            <a:ext cx="3657600" cy="3657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1" name="Chart 10"/>
            <p:cNvGraphicFramePr/>
            <p:nvPr/>
          </p:nvGraphicFramePr>
          <p:xfrm>
            <a:off x="3657600" y="0"/>
            <a:ext cx="4572000" cy="3657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Parallel Programming With Locks</a:t>
            </a:r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473F-233B-4CDC-B769-121B56088B4C}" type="slidenum">
              <a:rPr lang="en-US" altLang="ja-JP" smtClean="0"/>
              <a:pPr/>
              <a:t>3</a:t>
            </a:fld>
            <a:endParaRPr lang="en-US" altLang="ja-JP"/>
          </a:p>
        </p:txBody>
      </p:sp>
      <p:grpSp>
        <p:nvGrpSpPr>
          <p:cNvPr id="32" name="Group 31"/>
          <p:cNvGrpSpPr/>
          <p:nvPr/>
        </p:nvGrpSpPr>
        <p:grpSpPr>
          <a:xfrm>
            <a:off x="1455420" y="2280920"/>
            <a:ext cx="5852160" cy="3357880"/>
            <a:chOff x="1447800" y="1214120"/>
            <a:chExt cx="5852160" cy="3357880"/>
          </a:xfrm>
        </p:grpSpPr>
        <p:sp>
          <p:nvSpPr>
            <p:cNvPr id="5" name="Rectangle 4"/>
            <p:cNvSpPr/>
            <p:nvPr/>
          </p:nvSpPr>
          <p:spPr>
            <a:xfrm>
              <a:off x="3944620" y="121412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6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4478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1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1242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4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86000" y="243840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3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4770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9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38800" y="243840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8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8006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7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cxnSp>
          <p:nvCxnSpPr>
            <p:cNvPr id="19" name="Straight Connector 18"/>
            <p:cNvCxnSpPr>
              <a:stCxn id="5" idx="2"/>
              <a:endCxn id="8" idx="0"/>
            </p:cNvCxnSpPr>
            <p:nvPr/>
          </p:nvCxnSpPr>
          <p:spPr>
            <a:xfrm rot="5400000">
              <a:off x="3326130" y="1408430"/>
              <a:ext cx="401320" cy="165862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5" idx="2"/>
              <a:endCxn id="13" idx="0"/>
            </p:cNvCxnSpPr>
            <p:nvPr/>
          </p:nvCxnSpPr>
          <p:spPr>
            <a:xfrm rot="16200000" flipH="1">
              <a:off x="5002530" y="1390650"/>
              <a:ext cx="401320" cy="169418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8" idx="2"/>
              <a:endCxn id="6" idx="0"/>
            </p:cNvCxnSpPr>
            <p:nvPr/>
          </p:nvCxnSpPr>
          <p:spPr>
            <a:xfrm rot="5400000">
              <a:off x="20345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2"/>
              <a:endCxn id="7" idx="0"/>
            </p:cNvCxnSpPr>
            <p:nvPr/>
          </p:nvCxnSpPr>
          <p:spPr>
            <a:xfrm rot="16200000" flipH="1">
              <a:off x="28727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3" idx="2"/>
              <a:endCxn id="15" idx="0"/>
            </p:cNvCxnSpPr>
            <p:nvPr/>
          </p:nvCxnSpPr>
          <p:spPr>
            <a:xfrm rot="5400000">
              <a:off x="53873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3" idx="2"/>
              <a:endCxn id="9" idx="0"/>
            </p:cNvCxnSpPr>
            <p:nvPr/>
          </p:nvCxnSpPr>
          <p:spPr>
            <a:xfrm rot="16200000" flipH="1">
              <a:off x="62255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1371600" y="2209800"/>
            <a:ext cx="6019800" cy="3505200"/>
          </a:xfrm>
          <a:prstGeom prst="rect">
            <a:avLst/>
          </a:prstGeom>
          <a:noFill/>
          <a:effectLst>
            <a:glow rad="63500">
              <a:schemeClr val="accent1">
                <a:alpha val="75000"/>
              </a:schemeClr>
            </a:glow>
            <a:outerShdw blurRad="390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914400" y="1295400"/>
          <a:ext cx="7315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Thread 1: insert</a:t>
                      </a:r>
                      <a:r>
                        <a:rPr kumimoji="1" lang="en-US" altLang="ja-JP" sz="2400" b="0" baseline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 2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Thread 2: insert 10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" name="Freeform 44"/>
          <p:cNvSpPr/>
          <p:nvPr/>
        </p:nvSpPr>
        <p:spPr>
          <a:xfrm>
            <a:off x="4445000" y="1778000"/>
            <a:ext cx="1943100" cy="330200"/>
          </a:xfrm>
          <a:custGeom>
            <a:avLst/>
            <a:gdLst>
              <a:gd name="connsiteX0" fmla="*/ 1943100 w 1943100"/>
              <a:gd name="connsiteY0" fmla="*/ 0 h 330200"/>
              <a:gd name="connsiteX1" fmla="*/ 482600 w 1943100"/>
              <a:gd name="connsiteY1" fmla="*/ 88900 h 330200"/>
              <a:gd name="connsiteX2" fmla="*/ 0 w 1943100"/>
              <a:gd name="connsiteY2" fmla="*/ 33020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3100" h="330200">
                <a:moveTo>
                  <a:pt x="1943100" y="0"/>
                </a:moveTo>
                <a:cubicBezTo>
                  <a:pt x="1374775" y="16933"/>
                  <a:pt x="806450" y="33867"/>
                  <a:pt x="482600" y="88900"/>
                </a:cubicBezTo>
                <a:cubicBezTo>
                  <a:pt x="158750" y="143933"/>
                  <a:pt x="0" y="330200"/>
                  <a:pt x="0" y="330200"/>
                </a:cubicBezTo>
              </a:path>
            </a:pathLst>
          </a:custGeom>
          <a:ln w="57150" cmpd="sng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Freeform 46"/>
          <p:cNvSpPr/>
          <p:nvPr/>
        </p:nvSpPr>
        <p:spPr>
          <a:xfrm>
            <a:off x="4095750" y="2184400"/>
            <a:ext cx="2950633" cy="3073400"/>
          </a:xfrm>
          <a:custGeom>
            <a:avLst/>
            <a:gdLst>
              <a:gd name="connsiteX0" fmla="*/ 349250 w 2950633"/>
              <a:gd name="connsiteY0" fmla="*/ 0 h 3073400"/>
              <a:gd name="connsiteX1" fmla="*/ 260350 w 2950633"/>
              <a:gd name="connsiteY1" fmla="*/ 889000 h 3073400"/>
              <a:gd name="connsiteX2" fmla="*/ 1911350 w 2950633"/>
              <a:gd name="connsiteY2" fmla="*/ 1333500 h 3073400"/>
              <a:gd name="connsiteX3" fmla="*/ 1987550 w 2950633"/>
              <a:gd name="connsiteY3" fmla="*/ 2171700 h 3073400"/>
              <a:gd name="connsiteX4" fmla="*/ 2800350 w 2950633"/>
              <a:gd name="connsiteY4" fmla="*/ 2654300 h 3073400"/>
              <a:gd name="connsiteX5" fmla="*/ 2889250 w 2950633"/>
              <a:gd name="connsiteY5" fmla="*/ 3073400 h 307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50633" h="3073400">
                <a:moveTo>
                  <a:pt x="349250" y="0"/>
                </a:moveTo>
                <a:cubicBezTo>
                  <a:pt x="174625" y="333375"/>
                  <a:pt x="0" y="666750"/>
                  <a:pt x="260350" y="889000"/>
                </a:cubicBezTo>
                <a:cubicBezTo>
                  <a:pt x="520700" y="1111250"/>
                  <a:pt x="1623483" y="1119717"/>
                  <a:pt x="1911350" y="1333500"/>
                </a:cubicBezTo>
                <a:cubicBezTo>
                  <a:pt x="2199217" y="1547283"/>
                  <a:pt x="1839383" y="1951567"/>
                  <a:pt x="1987550" y="2171700"/>
                </a:cubicBezTo>
                <a:cubicBezTo>
                  <a:pt x="2135717" y="2391833"/>
                  <a:pt x="2650067" y="2504017"/>
                  <a:pt x="2800350" y="2654300"/>
                </a:cubicBezTo>
                <a:cubicBezTo>
                  <a:pt x="2950633" y="2804583"/>
                  <a:pt x="2889250" y="3073400"/>
                  <a:pt x="2889250" y="3073400"/>
                </a:cubicBezTo>
              </a:path>
            </a:pathLst>
          </a:custGeom>
          <a:ln w="57150" cmpd="sng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Rectangle 47"/>
          <p:cNvSpPr/>
          <p:nvPr/>
        </p:nvSpPr>
        <p:spPr>
          <a:xfrm>
            <a:off x="1371600" y="2209800"/>
            <a:ext cx="6019800" cy="350520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>
            <a:glow rad="63500">
              <a:schemeClr val="accent2">
                <a:alpha val="75000"/>
              </a:schemeClr>
            </a:glow>
            <a:outerShdw blurRad="390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Freeform 49"/>
          <p:cNvSpPr/>
          <p:nvPr/>
        </p:nvSpPr>
        <p:spPr>
          <a:xfrm>
            <a:off x="1725083" y="1739900"/>
            <a:ext cx="2901950" cy="3479800"/>
          </a:xfrm>
          <a:custGeom>
            <a:avLst/>
            <a:gdLst>
              <a:gd name="connsiteX0" fmla="*/ 1081617 w 2901950"/>
              <a:gd name="connsiteY0" fmla="*/ 0 h 3479800"/>
              <a:gd name="connsiteX1" fmla="*/ 2618317 w 2901950"/>
              <a:gd name="connsiteY1" fmla="*/ 393700 h 3479800"/>
              <a:gd name="connsiteX2" fmla="*/ 2631017 w 2901950"/>
              <a:gd name="connsiteY2" fmla="*/ 1384300 h 3479800"/>
              <a:gd name="connsiteX3" fmla="*/ 992717 w 2901950"/>
              <a:gd name="connsiteY3" fmla="*/ 1765300 h 3479800"/>
              <a:gd name="connsiteX4" fmla="*/ 992717 w 2901950"/>
              <a:gd name="connsiteY4" fmla="*/ 2603500 h 3479800"/>
              <a:gd name="connsiteX5" fmla="*/ 154517 w 2901950"/>
              <a:gd name="connsiteY5" fmla="*/ 3086100 h 3479800"/>
              <a:gd name="connsiteX6" fmla="*/ 65617 w 2901950"/>
              <a:gd name="connsiteY6" fmla="*/ 3479800 h 347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01950" h="3479800">
                <a:moveTo>
                  <a:pt x="1081617" y="0"/>
                </a:moveTo>
                <a:cubicBezTo>
                  <a:pt x="1720850" y="81491"/>
                  <a:pt x="2360084" y="162983"/>
                  <a:pt x="2618317" y="393700"/>
                </a:cubicBezTo>
                <a:cubicBezTo>
                  <a:pt x="2876550" y="624417"/>
                  <a:pt x="2901950" y="1155700"/>
                  <a:pt x="2631017" y="1384300"/>
                </a:cubicBezTo>
                <a:cubicBezTo>
                  <a:pt x="2360084" y="1612900"/>
                  <a:pt x="1265767" y="1562100"/>
                  <a:pt x="992717" y="1765300"/>
                </a:cubicBezTo>
                <a:cubicBezTo>
                  <a:pt x="719667" y="1968500"/>
                  <a:pt x="1132417" y="2383367"/>
                  <a:pt x="992717" y="2603500"/>
                </a:cubicBezTo>
                <a:cubicBezTo>
                  <a:pt x="853017" y="2823633"/>
                  <a:pt x="309034" y="2940050"/>
                  <a:pt x="154517" y="3086100"/>
                </a:cubicBezTo>
                <a:cubicBezTo>
                  <a:pt x="0" y="3232150"/>
                  <a:pt x="65617" y="3479800"/>
                  <a:pt x="65617" y="3479800"/>
                </a:cubicBezTo>
              </a:path>
            </a:pathLst>
          </a:custGeom>
          <a:ln w="57150" cmpd="sng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45" grpId="0" animBg="1"/>
      <p:bldP spid="47" grpId="1" animBg="1"/>
      <p:bldP spid="48" grpId="0" animBg="1"/>
      <p:bldP spid="50" grpId="0" animBg="1"/>
      <p:bldP spid="50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How Fast is SigTM?</a:t>
            </a:r>
            <a:endParaRPr lang="en-US" altLang="ja-JP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Measured speedup on 1–16 cores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In general, </a:t>
            </a:r>
            <a:r>
              <a:rPr lang="en-US" altLang="ja-JP" dirty="0" err="1" smtClean="0"/>
              <a:t>SigTM</a:t>
            </a:r>
            <a:r>
              <a:rPr lang="en-US" altLang="ja-JP" dirty="0" smtClean="0"/>
              <a:t> faster than STM but slower than HTM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C8F0-AE70-492F-BFEB-0080D43B2F34}" type="slidenum">
              <a:rPr lang="en-US" altLang="ja-JP" smtClean="0"/>
              <a:pPr/>
              <a:t>39</a:t>
            </a:fld>
            <a:endParaRPr lang="en-US" altLang="ja-JP"/>
          </a:p>
        </p:txBody>
      </p:sp>
      <p:grpSp>
        <p:nvGrpSpPr>
          <p:cNvPr id="18" name="Group 17"/>
          <p:cNvGrpSpPr/>
          <p:nvPr/>
        </p:nvGrpSpPr>
        <p:grpSpPr>
          <a:xfrm>
            <a:off x="292100" y="1828800"/>
            <a:ext cx="8699500" cy="3657600"/>
            <a:chOff x="222250" y="1358900"/>
            <a:chExt cx="8699500" cy="4140200"/>
          </a:xfrm>
        </p:grpSpPr>
        <p:graphicFrame>
          <p:nvGraphicFramePr>
            <p:cNvPr id="15" name="Chart 14"/>
            <p:cNvGraphicFramePr/>
            <p:nvPr/>
          </p:nvGraphicFramePr>
          <p:xfrm>
            <a:off x="234950" y="1358900"/>
            <a:ext cx="86868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6" name="Chart 15"/>
            <p:cNvGraphicFramePr/>
            <p:nvPr/>
          </p:nvGraphicFramePr>
          <p:xfrm>
            <a:off x="222250" y="1841500"/>
            <a:ext cx="4343400" cy="3657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7" name="Chart 16"/>
            <p:cNvGraphicFramePr/>
            <p:nvPr/>
          </p:nvGraphicFramePr>
          <p:xfrm>
            <a:off x="4565650" y="1841500"/>
            <a:ext cx="4343400" cy="3657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How Much Hardware Does it Cost?</a:t>
            </a:r>
            <a:endParaRPr lang="en-US" altLang="ja-JP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8674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Measured performance drop as signatures get shorter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Mesa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Recommend 1024 bits for read sig, 128 bits for write sig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708D8-C7F6-42F6-81C5-9D3D2F603E24}" type="slidenum">
              <a:rPr lang="en-US" altLang="ja-JP" smtClean="0"/>
              <a:pPr/>
              <a:t>40</a:t>
            </a:fld>
            <a:endParaRPr lang="en-US" altLang="ja-JP"/>
          </a:p>
        </p:txBody>
      </p:sp>
      <p:grpSp>
        <p:nvGrpSpPr>
          <p:cNvPr id="29" name="Group 28"/>
          <p:cNvGrpSpPr/>
          <p:nvPr/>
        </p:nvGrpSpPr>
        <p:grpSpPr>
          <a:xfrm>
            <a:off x="76200" y="1828800"/>
            <a:ext cx="8775700" cy="3657600"/>
            <a:chOff x="0" y="0"/>
            <a:chExt cx="8775700" cy="3657600"/>
          </a:xfrm>
        </p:grpSpPr>
        <p:graphicFrame>
          <p:nvGraphicFramePr>
            <p:cNvPr id="30" name="Chart 29"/>
            <p:cNvGraphicFramePr/>
            <p:nvPr/>
          </p:nvGraphicFramePr>
          <p:xfrm>
            <a:off x="0" y="0"/>
            <a:ext cx="8686800" cy="3657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31" name="Chart 30"/>
            <p:cNvGraphicFramePr/>
            <p:nvPr/>
          </p:nvGraphicFramePr>
          <p:xfrm>
            <a:off x="4432300" y="622300"/>
            <a:ext cx="4343400" cy="2971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32" name="Chart 31"/>
            <p:cNvGraphicFramePr/>
            <p:nvPr/>
          </p:nvGraphicFramePr>
          <p:xfrm>
            <a:off x="88900" y="622300"/>
            <a:ext cx="4343400" cy="2971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15" name="Group 14"/>
          <p:cNvGrpSpPr/>
          <p:nvPr/>
        </p:nvGrpSpPr>
        <p:grpSpPr>
          <a:xfrm>
            <a:off x="1905000" y="2438400"/>
            <a:ext cx="5943600" cy="2667000"/>
            <a:chOff x="1905000" y="1752600"/>
            <a:chExt cx="5943600" cy="2667000"/>
          </a:xfrm>
        </p:grpSpPr>
        <p:sp>
          <p:nvSpPr>
            <p:cNvPr id="34" name="Rectangle 33"/>
            <p:cNvSpPr/>
            <p:nvPr/>
          </p:nvSpPr>
          <p:spPr>
            <a:xfrm>
              <a:off x="1905000" y="1752600"/>
              <a:ext cx="381000" cy="2667000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>
              <a:glow rad="101600">
                <a:srgbClr val="FF6600">
                  <a:alpha val="75000"/>
                </a:srgbClr>
              </a:glow>
              <a:outerShdw blurRad="39000" dist="254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467600" y="1752600"/>
              <a:ext cx="381000" cy="2667000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>
              <a:glow rad="101600">
                <a:srgbClr val="FF6600">
                  <a:alpha val="75000"/>
                </a:srgbClr>
              </a:glow>
              <a:outerShdw blurRad="39000" dist="254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Outline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Background &amp; </a:t>
            </a: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endParaRPr lang="en-US" altLang="ja-JP" dirty="0" smtClean="0"/>
          </a:p>
          <a:p>
            <a:r>
              <a:rPr lang="en-US" altLang="ja-JP" dirty="0" smtClean="0">
                <a:solidFill>
                  <a:srgbClr val="7F7F7F"/>
                </a:solidFill>
              </a:rPr>
              <a:t>STAMP: Benchmark suite for TM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SigTM</a:t>
            </a:r>
            <a:r>
              <a:rPr lang="en-US" altLang="ja-JP" dirty="0" smtClean="0"/>
              <a:t>: Effective hybrid TM</a:t>
            </a:r>
          </a:p>
          <a:p>
            <a:pPr lvl="1"/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Fast, flexible, low-cost</a:t>
            </a:r>
          </a:p>
          <a:p>
            <a:pPr lvl="1"/>
            <a:r>
              <a:rPr lang="en-US" altLang="ja-JP" dirty="0" smtClean="0"/>
              <a:t>Predictable semantics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Conclusions</a:t>
            </a:r>
            <a:endParaRPr lang="en-US" altLang="ja-JP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FFCAD-9E2E-4883-A927-A719D3DCEE8B}" type="slidenum">
              <a:rPr lang="en-US" altLang="ja-JP"/>
              <a:pPr/>
              <a:t>41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/>
              <a:t>Example Program: Privatization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Two </a:t>
            </a:r>
            <a:r>
              <a:rPr lang="en-US" altLang="ja-JP" dirty="0"/>
              <a:t>acceptable outcomes:</a:t>
            </a:r>
            <a:endParaRPr lang="en-US" altLang="ja-JP" sz="2000" dirty="0"/>
          </a:p>
          <a:p>
            <a:pPr lvl="1"/>
            <a:r>
              <a:rPr lang="en-US" altLang="ja-JP" dirty="0"/>
              <a:t>T1 commits first;</a:t>
            </a:r>
            <a:r>
              <a:rPr lang="en-US" altLang="ja-JP" dirty="0" smtClean="0"/>
              <a:t>  T1 </a:t>
            </a:r>
            <a:r>
              <a:rPr lang="en-US" altLang="ja-JP" dirty="0"/>
              <a:t>uses only non-incremented </a:t>
            </a:r>
            <a:r>
              <a:rPr lang="en-US" altLang="ja-JP" dirty="0" err="1">
                <a:latin typeface="Consolas"/>
                <a:cs typeface="Consolas"/>
              </a:rPr>
              <a:t>n.val</a:t>
            </a:r>
            <a:endParaRPr lang="en-US" altLang="ja-JP" dirty="0">
              <a:latin typeface="Consolas"/>
              <a:cs typeface="Consolas"/>
            </a:endParaRPr>
          </a:p>
          <a:p>
            <a:pPr lvl="1"/>
            <a:r>
              <a:rPr lang="en-US" altLang="ja-JP" dirty="0"/>
              <a:t>T2 commits first;</a:t>
            </a:r>
            <a:r>
              <a:rPr lang="en-US" altLang="ja-JP" dirty="0" smtClean="0"/>
              <a:t>  T1 </a:t>
            </a:r>
            <a:r>
              <a:rPr lang="en-US" altLang="ja-JP" dirty="0"/>
              <a:t>uses only incremented </a:t>
            </a:r>
            <a:r>
              <a:rPr lang="en-US" altLang="ja-JP" dirty="0" err="1">
                <a:latin typeface="Consolas"/>
                <a:cs typeface="Consolas"/>
              </a:rPr>
              <a:t>n.val</a:t>
            </a:r>
            <a:endParaRPr lang="en-US" altLang="ja-JP" dirty="0">
              <a:latin typeface="Consolas"/>
              <a:cs typeface="Consolas"/>
            </a:endParaRPr>
          </a:p>
          <a:p>
            <a:endParaRPr lang="en-US" altLang="ja-JP" sz="900" dirty="0"/>
          </a:p>
          <a:p>
            <a:r>
              <a:rPr lang="en-US" altLang="ja-JP" dirty="0"/>
              <a:t>Works correctly with lock-based synchronization</a:t>
            </a:r>
          </a:p>
          <a:p>
            <a:pPr lvl="1"/>
            <a:r>
              <a:rPr lang="en-US" altLang="ja-JP" dirty="0"/>
              <a:t>Race-free program </a:t>
            </a:r>
            <a:endParaRPr lang="en-US" altLang="ja-JP" sz="2000" dirty="0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6851-1C38-4E3C-BBCE-9C47FF81FE30}" type="slidenum">
              <a:rPr lang="en-US" altLang="ja-JP"/>
              <a:pPr/>
              <a:t>42</a:t>
            </a:fld>
            <a:endParaRPr lang="en-US" altLang="ja-JP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457200" y="1447800"/>
            <a:ext cx="39624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517525" y="1524000"/>
            <a:ext cx="3825875" cy="2321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ListNode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  <a:endParaRPr lang="en-US" altLang="ja-JP" sz="2200" dirty="0" smtClean="0">
              <a:latin typeface="Consolas"/>
              <a:ea typeface="ＭＳ Ｐゴシック" pitchFamily="33" charset="-128"/>
              <a:cs typeface="Consolas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 smtClean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atomic 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= head;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if (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!= null)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  head =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head.next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}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// use 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n.val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 many times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457200" y="1066800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ja-JP" sz="2000" dirty="0">
                <a:latin typeface="Gill Sans MT" pitchFamily="33" charset="-18"/>
                <a:ea typeface="ＭＳ Ｐゴシック" pitchFamily="33" charset="-128"/>
                <a:cs typeface="ＭＳ Ｐゴシック" pitchFamily="33" charset="-128"/>
              </a:rPr>
              <a:t>Thread 1</a:t>
            </a:r>
            <a:endParaRPr lang="en-US" altLang="ja-JP" sz="1800" dirty="0">
              <a:latin typeface="Gill Sans MT" pitchFamily="33" charset="-18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4648200" y="1447800"/>
            <a:ext cx="39624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4724400" y="1524000"/>
            <a:ext cx="3825875" cy="2321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 smtClean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atomic 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ListNode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= head;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while (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!= null) 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 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n.val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++;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 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=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n.next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}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}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4648200" y="1066800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ja-JP" sz="2000">
                <a:latin typeface="Gill Sans MT" pitchFamily="33" charset="-18"/>
                <a:ea typeface="ＭＳ Ｐゴシック" pitchFamily="33" charset="-128"/>
                <a:cs typeface="ＭＳ Ｐゴシック" pitchFamily="33" charset="-128"/>
              </a:rPr>
              <a:t>Thread 2</a:t>
            </a:r>
            <a:endParaRPr lang="en-US" altLang="ja-JP" sz="1800">
              <a:latin typeface="Gill Sans MT" pitchFamily="33" charset="-18"/>
              <a:ea typeface="ＭＳ Ｐゴシック" pitchFamily="33" charset="-128"/>
              <a:cs typeface="ＭＳ Ｐゴシック" pitchFamily="33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Unpredictable Results with STM?</a:t>
            </a:r>
            <a:endParaRPr lang="en-US" altLang="ja-JP"/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 lnSpcReduction="10000"/>
          </a:bodyPr>
          <a:lstStyle/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All </a:t>
            </a:r>
            <a:r>
              <a:rPr lang="en-US" altLang="ja-JP" dirty="0" err="1" smtClean="0"/>
              <a:t>STMs</a:t>
            </a:r>
            <a:r>
              <a:rPr lang="en-US" altLang="ja-JP" dirty="0" smtClean="0"/>
              <a:t> may give unexpected results</a:t>
            </a:r>
          </a:p>
          <a:p>
            <a:pPr lvl="1"/>
            <a:r>
              <a:rPr lang="en-US" altLang="ja-JP" dirty="0" smtClean="0"/>
              <a:t>T1 may use both old &amp; new value after privatization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Cause: Non-transactional accesses are not instrumented</a:t>
            </a:r>
          </a:p>
          <a:p>
            <a:pPr lvl="1"/>
            <a:r>
              <a:rPr lang="en-US" altLang="ja-JP" dirty="0" smtClean="0"/>
              <a:t>Non-</a:t>
            </a:r>
            <a:r>
              <a:rPr lang="en-US" altLang="ja-JP" dirty="0" err="1" smtClean="0"/>
              <a:t>Tx</a:t>
            </a:r>
            <a:r>
              <a:rPr lang="en-US" altLang="ja-JP" dirty="0" smtClean="0"/>
              <a:t> writes do not cause </a:t>
            </a:r>
            <a:r>
              <a:rPr lang="en-US" altLang="ja-JP" dirty="0" err="1" smtClean="0"/>
              <a:t>Tx</a:t>
            </a:r>
            <a:r>
              <a:rPr lang="en-US" altLang="ja-JP" dirty="0" smtClean="0"/>
              <a:t> to abort</a:t>
            </a:r>
          </a:p>
          <a:p>
            <a:pPr lvl="1"/>
            <a:r>
              <a:rPr lang="en-US" altLang="ja-JP" dirty="0" err="1" smtClean="0"/>
              <a:t>Tx</a:t>
            </a:r>
            <a:r>
              <a:rPr lang="en-US" altLang="ja-JP" dirty="0" smtClean="0"/>
              <a:t> commit not atomic with respect to non-</a:t>
            </a:r>
            <a:r>
              <a:rPr lang="en-US" altLang="ja-JP" dirty="0" err="1" smtClean="0"/>
              <a:t>Tx</a:t>
            </a:r>
            <a:r>
              <a:rPr lang="en-US" altLang="ja-JP" dirty="0" smtClean="0"/>
              <a:t> accesses</a:t>
            </a:r>
            <a:endParaRPr lang="en-US" altLang="ja-JP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F5E-8B9D-4F48-8705-48BD2B377587}" type="slidenum">
              <a:rPr lang="en-US" altLang="ja-JP" smtClean="0"/>
              <a:pPr/>
              <a:t>43</a:t>
            </a:fld>
            <a:endParaRPr lang="en-US" altLang="ja-JP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57200" y="1447800"/>
            <a:ext cx="39624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17525" y="1524000"/>
            <a:ext cx="3825875" cy="2321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ListNode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  <a:endParaRPr lang="en-US" altLang="ja-JP" sz="2200" dirty="0" smtClean="0">
              <a:latin typeface="Consolas"/>
              <a:ea typeface="ＭＳ Ｐゴシック" pitchFamily="33" charset="-128"/>
              <a:cs typeface="Consolas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 smtClean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atomic 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= head;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if (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!= null)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  head =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head.next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}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// use </a:t>
            </a:r>
            <a:r>
              <a:rPr lang="en-US" altLang="ja-JP" sz="2200" dirty="0" err="1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n.val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 many times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457200" y="1066800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ja-JP" sz="2000" dirty="0">
                <a:latin typeface="Gill Sans MT" pitchFamily="33" charset="-18"/>
                <a:ea typeface="ＭＳ Ｐゴシック" pitchFamily="33" charset="-128"/>
                <a:cs typeface="ＭＳ Ｐゴシック" pitchFamily="33" charset="-128"/>
              </a:rPr>
              <a:t>Thread 1</a:t>
            </a:r>
            <a:endParaRPr lang="en-US" altLang="ja-JP" sz="1800" dirty="0">
              <a:latin typeface="Gill Sans MT" pitchFamily="33" charset="-18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4648200" y="1447800"/>
            <a:ext cx="39624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4724400" y="1524000"/>
            <a:ext cx="3825875" cy="2321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 smtClean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atomic </a:t>
            </a: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ListNode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= head;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while (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!= null) 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 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n.val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++;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 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= </a:t>
            </a:r>
            <a:r>
              <a:rPr lang="en-US" altLang="ja-JP" sz="2200" dirty="0" err="1">
                <a:latin typeface="Consolas"/>
                <a:ea typeface="ＭＳ Ｐゴシック" pitchFamily="33" charset="-128"/>
                <a:cs typeface="Consolas"/>
              </a:rPr>
              <a:t>n.next</a:t>
            </a: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latin typeface="Consolas"/>
                <a:ea typeface="ＭＳ Ｐゴシック" pitchFamily="33" charset="-128"/>
                <a:cs typeface="Consolas"/>
              </a:rPr>
              <a:t>  }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2200" dirty="0">
                <a:solidFill>
                  <a:srgbClr val="0000FF"/>
                </a:solidFill>
                <a:latin typeface="Consolas"/>
                <a:ea typeface="ＭＳ Ｐゴシック" pitchFamily="33" charset="-128"/>
                <a:cs typeface="Consolas"/>
              </a:rPr>
              <a:t>}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4648200" y="1066800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ja-JP" sz="2000">
                <a:latin typeface="Gill Sans MT" pitchFamily="33" charset="-18"/>
                <a:ea typeface="ＭＳ Ｐゴシック" pitchFamily="33" charset="-128"/>
                <a:cs typeface="ＭＳ Ｐゴシック" pitchFamily="33" charset="-128"/>
              </a:rPr>
              <a:t>Thread 2</a:t>
            </a:r>
            <a:endParaRPr lang="en-US" altLang="ja-JP" sz="1800">
              <a:latin typeface="Gill Sans MT" pitchFamily="33" charset="-18"/>
              <a:ea typeface="ＭＳ Ｐゴシック" pitchFamily="33" charset="-128"/>
              <a:cs typeface="ＭＳ Ｐゴシック" pitchFamily="33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0DEC-3F71-408A-A9BF-2103BA2CBBB6}" type="slidenum">
              <a:rPr lang="en-US" altLang="ja-JP"/>
              <a:pPr/>
              <a:t>44</a:t>
            </a:fld>
            <a:endParaRPr lang="en-US" altLang="ja-JP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Strong Isolation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u="sng" dirty="0"/>
              <a:t>Definition</a:t>
            </a:r>
            <a:r>
              <a:rPr lang="en-US" altLang="ja-JP" dirty="0" smtClean="0"/>
              <a:t>:  Transactions </a:t>
            </a:r>
            <a:r>
              <a:rPr lang="en-US" altLang="ja-JP" dirty="0"/>
              <a:t>isolated from non-</a:t>
            </a:r>
            <a:r>
              <a:rPr lang="en-US" altLang="ja-JP" dirty="0" err="1"/>
              <a:t>Tx</a:t>
            </a:r>
            <a:r>
              <a:rPr lang="en-US" altLang="ja-JP" dirty="0"/>
              <a:t> accesses</a:t>
            </a:r>
          </a:p>
          <a:p>
            <a:endParaRPr lang="en-US" altLang="ja-JP" dirty="0"/>
          </a:p>
          <a:p>
            <a:r>
              <a:rPr lang="en-US" altLang="ja-JP" dirty="0"/>
              <a:t>HTM </a:t>
            </a:r>
            <a:r>
              <a:rPr lang="en-US" altLang="ja-JP" dirty="0" err="1">
                <a:sym typeface="Symbol" pitchFamily="33" charset="2"/>
              </a:rPr>
              <a:t></a:t>
            </a:r>
            <a:r>
              <a:rPr lang="en-US" altLang="ja-JP" dirty="0"/>
              <a:t> inherent strong isolation</a:t>
            </a:r>
          </a:p>
          <a:p>
            <a:pPr lvl="1"/>
            <a:r>
              <a:rPr lang="en-US" altLang="ja-JP" dirty="0"/>
              <a:t>Non-</a:t>
            </a:r>
            <a:r>
              <a:rPr lang="en-US" altLang="ja-JP" dirty="0" err="1"/>
              <a:t>Tx</a:t>
            </a:r>
            <a:r>
              <a:rPr lang="en-US" altLang="ja-JP" dirty="0"/>
              <a:t> cause coherence messages</a:t>
            </a:r>
          </a:p>
          <a:p>
            <a:pPr lvl="1"/>
            <a:r>
              <a:rPr lang="en-US" altLang="ja-JP" dirty="0"/>
              <a:t>Conflict detection mechanism enforces strong isolation</a:t>
            </a:r>
          </a:p>
          <a:p>
            <a:pPr lvl="1"/>
            <a:endParaRPr lang="en-US" altLang="ja-JP" dirty="0"/>
          </a:p>
          <a:p>
            <a:r>
              <a:rPr lang="en-US" altLang="ja-JP" dirty="0"/>
              <a:t>STM </a:t>
            </a:r>
            <a:r>
              <a:rPr lang="en-US" altLang="ja-JP" dirty="0" err="1">
                <a:sym typeface="Symbol" pitchFamily="33" charset="2"/>
              </a:rPr>
              <a:t></a:t>
            </a:r>
            <a:r>
              <a:rPr lang="en-US" altLang="ja-JP" dirty="0"/>
              <a:t> supplemented strong isolation</a:t>
            </a:r>
          </a:p>
          <a:p>
            <a:pPr lvl="1"/>
            <a:r>
              <a:rPr lang="en-US" altLang="ja-JP" dirty="0"/>
              <a:t>Additional</a:t>
            </a:r>
            <a:r>
              <a:rPr lang="en-US" altLang="ja-JP" dirty="0" smtClean="0"/>
              <a:t> annotations </a:t>
            </a:r>
            <a:r>
              <a:rPr lang="en-US" altLang="ja-JP" dirty="0"/>
              <a:t>needed</a:t>
            </a:r>
            <a:r>
              <a:rPr lang="en-US" altLang="ja-JP" dirty="0" smtClean="0"/>
              <a:t> for </a:t>
            </a:r>
            <a:r>
              <a:rPr lang="en-US" altLang="ja-JP" dirty="0"/>
              <a:t>non-</a:t>
            </a:r>
            <a:r>
              <a:rPr lang="en-US" altLang="ja-JP" dirty="0" err="1"/>
              <a:t>Tx</a:t>
            </a:r>
            <a:r>
              <a:rPr lang="en-US" altLang="ja-JP" dirty="0"/>
              <a:t> accesses</a:t>
            </a:r>
          </a:p>
          <a:p>
            <a:pPr lvl="1"/>
            <a:r>
              <a:rPr lang="en-US" altLang="ja-JP" dirty="0"/>
              <a:t>Some can be optimized but still a source of overhead</a:t>
            </a:r>
          </a:p>
          <a:p>
            <a:pPr lvl="1"/>
            <a:endParaRPr lang="en-US" altLang="ja-JP" dirty="0"/>
          </a:p>
          <a:p>
            <a:r>
              <a:rPr lang="en-US" altLang="ja-JP" dirty="0" err="1"/>
              <a:t>SigTM</a:t>
            </a:r>
            <a:r>
              <a:rPr lang="en-US" altLang="ja-JP" dirty="0"/>
              <a:t> </a:t>
            </a:r>
            <a:r>
              <a:rPr lang="en-US" altLang="ja-JP" dirty="0" err="1">
                <a:sym typeface="Symbol" pitchFamily="33" charset="2"/>
              </a:rPr>
              <a:t></a:t>
            </a:r>
            <a:r>
              <a:rPr lang="en-US" altLang="ja-JP" dirty="0"/>
              <a:t> inherent strong isolation</a:t>
            </a:r>
          </a:p>
          <a:p>
            <a:pPr lvl="1"/>
            <a:r>
              <a:rPr lang="en-US" altLang="ja-JP" dirty="0"/>
              <a:t>Without additional instrumentation or overhead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71" name="Rectangle 1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mtClean="0"/>
              <a:t>How SigTM Provides Strong Isolation</a:t>
            </a:r>
            <a:endParaRPr lang="en-US" altLang="ja-JP" dirty="0"/>
          </a:p>
        </p:txBody>
      </p:sp>
      <p:sp>
        <p:nvSpPr>
          <p:cNvPr id="70672" name="Rectangle 16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STMs</a:t>
            </a:r>
            <a:r>
              <a:rPr lang="en-US" altLang="ja-JP" dirty="0" smtClean="0"/>
              <a:t> have unpredictable results because:</a:t>
            </a:r>
          </a:p>
          <a:p>
            <a:pPr lvl="1"/>
            <a:r>
              <a:rPr lang="en-US" altLang="ja-JP" dirty="0" smtClean="0"/>
              <a:t>Non-</a:t>
            </a:r>
            <a:r>
              <a:rPr lang="en-US" altLang="ja-JP" dirty="0" err="1" smtClean="0"/>
              <a:t>Tx</a:t>
            </a:r>
            <a:r>
              <a:rPr lang="en-US" altLang="ja-JP" dirty="0" smtClean="0"/>
              <a:t> writes do not cause transactions to abort</a:t>
            </a:r>
          </a:p>
          <a:p>
            <a:pPr lvl="1"/>
            <a:r>
              <a:rPr lang="en-US" altLang="ja-JP" dirty="0" err="1" smtClean="0"/>
              <a:t>Tx</a:t>
            </a:r>
            <a:r>
              <a:rPr lang="en-US" altLang="ja-JP" dirty="0" smtClean="0"/>
              <a:t> commit not atomic with respect to non-</a:t>
            </a:r>
            <a:r>
              <a:rPr lang="en-US" altLang="ja-JP" dirty="0" err="1" smtClean="0"/>
              <a:t>Tx</a:t>
            </a:r>
            <a:r>
              <a:rPr lang="en-US" altLang="ja-JP" dirty="0" smtClean="0"/>
              <a:t> accesses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Non-</a:t>
            </a:r>
            <a:r>
              <a:rPr lang="en-US" altLang="ja-JP" dirty="0" err="1" smtClean="0"/>
              <a:t>Tx</a:t>
            </a:r>
            <a:r>
              <a:rPr lang="en-US" altLang="ja-JP" dirty="0" smtClean="0"/>
              <a:t> writes cause </a:t>
            </a:r>
            <a:r>
              <a:rPr lang="en-US" altLang="ja-JP" dirty="0" err="1" smtClean="0"/>
              <a:t>SigTM</a:t>
            </a:r>
            <a:r>
              <a:rPr lang="en-US" altLang="ja-JP" dirty="0" smtClean="0"/>
              <a:t> to abort a transaction</a:t>
            </a:r>
          </a:p>
          <a:p>
            <a:pPr lvl="1"/>
            <a:r>
              <a:rPr lang="en-US" altLang="ja-JP" dirty="0" smtClean="0"/>
              <a:t>Coherence messages looked up in read signature</a:t>
            </a:r>
          </a:p>
          <a:p>
            <a:pPr lvl="1"/>
            <a:r>
              <a:rPr lang="en-US" altLang="ja-JP" dirty="0" smtClean="0"/>
              <a:t>Hits in read signature trigger transaction abort</a:t>
            </a:r>
          </a:p>
          <a:p>
            <a:endParaRPr lang="en-US" altLang="ja-JP" dirty="0" smtClean="0">
              <a:sym typeface="Symbol" pitchFamily="33" charset="2"/>
            </a:endParaRPr>
          </a:p>
          <a:p>
            <a:r>
              <a:rPr lang="en-US" altLang="ja-JP" dirty="0" err="1" smtClean="0">
                <a:sym typeface="Symbol" pitchFamily="33" charset="2"/>
              </a:rPr>
              <a:t>SigTM</a:t>
            </a:r>
            <a:r>
              <a:rPr lang="en-US" altLang="ja-JP" dirty="0" smtClean="0">
                <a:sym typeface="Symbol" pitchFamily="33" charset="2"/>
              </a:rPr>
              <a:t> commit is atomic with respect to non-</a:t>
            </a:r>
            <a:r>
              <a:rPr lang="en-US" altLang="ja-JP" dirty="0" err="1" smtClean="0">
                <a:sym typeface="Symbol" pitchFamily="33" charset="2"/>
              </a:rPr>
              <a:t>Tx</a:t>
            </a:r>
            <a:r>
              <a:rPr lang="en-US" altLang="ja-JP" dirty="0" smtClean="0">
                <a:sym typeface="Symbol" pitchFamily="33" charset="2"/>
              </a:rPr>
              <a:t> accesses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Write signature used to provide atomic </a:t>
            </a:r>
            <a:r>
              <a:rPr lang="en-US" altLang="ja-JP" dirty="0" err="1" smtClean="0"/>
              <a:t>writeback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Coherence messages looked up in write signature</a:t>
            </a:r>
          </a:p>
          <a:p>
            <a:pPr lvl="1"/>
            <a:r>
              <a:rPr lang="en-US" altLang="ja-JP" dirty="0" smtClean="0"/>
              <a:t>Hits in write signature </a:t>
            </a:r>
            <a:r>
              <a:rPr lang="en-US" altLang="ja-JP" dirty="0" err="1" smtClean="0">
                <a:sym typeface="Symbol" pitchFamily="33" charset="2"/>
              </a:rPr>
              <a:t></a:t>
            </a:r>
            <a:r>
              <a:rPr lang="en-US" altLang="ja-JP" dirty="0" smtClean="0"/>
              <a:t> NACK non-</a:t>
            </a:r>
            <a:r>
              <a:rPr lang="en-US" altLang="ja-JP" dirty="0" err="1" smtClean="0"/>
              <a:t>Tx</a:t>
            </a:r>
            <a:r>
              <a:rPr lang="en-US" altLang="ja-JP" dirty="0" smtClean="0"/>
              <a:t> accesses</a:t>
            </a:r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7C46-8C3F-488D-BC37-45EAD634A0F8}" type="slidenum">
              <a:rPr lang="en-US" altLang="ja-JP" smtClean="0"/>
              <a:pPr/>
              <a:t>45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Conclusions</a:t>
            </a:r>
            <a:endParaRPr lang="en-US" altLang="ja-JP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TM is promising for simplifying parallel programming</a:t>
            </a:r>
          </a:p>
          <a:p>
            <a:endParaRPr lang="en-US" altLang="ja-JP" dirty="0" smtClean="0"/>
          </a:p>
          <a:p>
            <a:pPr algn="ctr">
              <a:buNone/>
            </a:pPr>
            <a:r>
              <a:rPr lang="en-US" altLang="ja-JP" dirty="0" smtClean="0"/>
              <a:t>My contributions to the TM community: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STAMP</a:t>
            </a:r>
          </a:p>
          <a:p>
            <a:pPr lvl="1"/>
            <a:r>
              <a:rPr lang="en-US" altLang="ja-JP" dirty="0" smtClean="0"/>
              <a:t>Comprehensive benchmark suite for TM</a:t>
            </a:r>
          </a:p>
          <a:p>
            <a:pPr lvl="1"/>
            <a:r>
              <a:rPr lang="en-US" altLang="ja-JP" dirty="0" smtClean="0"/>
              <a:t>Public release: </a:t>
            </a:r>
            <a:r>
              <a:rPr lang="en-US" altLang="ja-JP" sz="2200" dirty="0" smtClean="0">
                <a:latin typeface="Consolas"/>
                <a:cs typeface="Consolas"/>
              </a:rPr>
              <a:t>http://</a:t>
            </a:r>
            <a:r>
              <a:rPr lang="en-US" altLang="ja-JP" sz="2200" dirty="0" err="1" smtClean="0">
                <a:latin typeface="Consolas"/>
                <a:cs typeface="Consolas"/>
              </a:rPr>
              <a:t>stamp.stanford.edu</a:t>
            </a:r>
            <a:endParaRPr lang="en-US" altLang="ja-JP" sz="2200" dirty="0" smtClean="0">
              <a:latin typeface="Consolas"/>
              <a:cs typeface="Consolas"/>
            </a:endParaRPr>
          </a:p>
          <a:p>
            <a:pPr lvl="1"/>
            <a:r>
              <a:rPr lang="en-US" altLang="ja-JP" dirty="0" smtClean="0"/>
              <a:t>Early adopters:  MSFT, Intel, U. Wisconsin, U. Illinois, &amp; more</a:t>
            </a:r>
            <a:endParaRPr lang="en-US" altLang="ja-JP" dirty="0" smtClean="0">
              <a:latin typeface="Consolas"/>
              <a:cs typeface="Consolas"/>
            </a:endParaRP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Signature-Accelerated TM (</a:t>
            </a:r>
            <a:r>
              <a:rPr lang="en-US" altLang="ja-JP" dirty="0" err="1" smtClean="0"/>
              <a:t>SigTM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Hardware acceleration of software transactions</a:t>
            </a:r>
          </a:p>
          <a:p>
            <a:pPr lvl="1"/>
            <a:r>
              <a:rPr lang="en-US" altLang="ja-JP" dirty="0" smtClean="0"/>
              <a:t>Fast, flexible, cost-effective, &amp; predictable semantics</a:t>
            </a:r>
          </a:p>
          <a:p>
            <a:pPr lvl="1"/>
            <a:r>
              <a:rPr lang="en-US" altLang="ja-JP" dirty="0" smtClean="0"/>
              <a:t>Attractive design for industry</a:t>
            </a:r>
          </a:p>
          <a:p>
            <a:pPr lvl="1"/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12E6F-23EE-4072-B3B7-4B888D93EC90}" type="slidenum">
              <a:rPr lang="en-US" altLang="ja-JP" smtClean="0"/>
              <a:pPr/>
              <a:t>46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Thank you</a:t>
            </a:r>
            <a:endParaRPr lang="en-US" altLang="ja-JP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Committee</a:t>
            </a:r>
          </a:p>
          <a:p>
            <a:pPr lvl="1"/>
            <a:r>
              <a:rPr lang="en-US" altLang="ja-JP" dirty="0" smtClean="0"/>
              <a:t>Advisor: Christos </a:t>
            </a:r>
            <a:r>
              <a:rPr lang="en-US" altLang="ja-JP" dirty="0" err="1" smtClean="0"/>
              <a:t>Kozyrakis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Co-advisor: </a:t>
            </a:r>
            <a:r>
              <a:rPr lang="en-US" altLang="ja-JP" dirty="0" err="1" smtClean="0"/>
              <a:t>Kunle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Olukotun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Brad Osgood, </a:t>
            </a:r>
            <a:r>
              <a:rPr lang="en-US" altLang="ja-JP" dirty="0" err="1" smtClean="0"/>
              <a:t>Subhasish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Mitra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Family</a:t>
            </a:r>
          </a:p>
          <a:p>
            <a:pPr lvl="1"/>
            <a:r>
              <a:rPr lang="en-US" altLang="ja-JP" dirty="0" err="1" smtClean="0"/>
              <a:t>Chanh</a:t>
            </a:r>
            <a:r>
              <a:rPr lang="en-US" altLang="ja-JP" dirty="0" smtClean="0"/>
              <a:t>, Ling Ling, Lyly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TCC research group</a:t>
            </a:r>
          </a:p>
          <a:p>
            <a:pPr lvl="1"/>
            <a:r>
              <a:rPr lang="en-US" altLang="ja-JP" dirty="0" smtClean="0"/>
              <a:t>Austen, Brian, </a:t>
            </a:r>
            <a:r>
              <a:rPr lang="en-US" altLang="ja-JP" dirty="0" err="1" smtClean="0"/>
              <a:t>JaeWoong</a:t>
            </a:r>
            <a:r>
              <a:rPr lang="en-US" altLang="ja-JP" dirty="0" smtClean="0"/>
              <a:t>, Jared, Martin, Nathan, </a:t>
            </a:r>
            <a:r>
              <a:rPr lang="en-US" altLang="ja-JP" dirty="0" err="1" smtClean="0"/>
              <a:t>Nju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Sewook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Tayo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Woongki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Darlene </a:t>
            </a:r>
            <a:r>
              <a:rPr lang="en-US" altLang="ja-JP" dirty="0" err="1" smtClean="0"/>
              <a:t>Hadding</a:t>
            </a:r>
            <a:r>
              <a:rPr lang="en-US" altLang="ja-JP" dirty="0" smtClean="0"/>
              <a:t>, Teresa Lynn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Joseph and Hon Mai Goodman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Friends</a:t>
            </a:r>
          </a:p>
          <a:p>
            <a:pPr lvl="1"/>
            <a:r>
              <a:rPr lang="en-US" altLang="ja-JP" dirty="0" smtClean="0"/>
              <a:t>AAGSA, SVSA, &amp; many more</a:t>
            </a:r>
            <a:endParaRPr lang="en-US" altLang="ja-JP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719A-885A-458E-A97B-E585447B285C}" type="slidenum">
              <a:rPr lang="en-US" altLang="ja-JP" smtClean="0"/>
              <a:pPr/>
              <a:t>47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Parallel Programming With Locks</a:t>
            </a:r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473F-233B-4CDC-B769-121B56088B4C}" type="slidenum">
              <a:rPr lang="en-US" altLang="ja-JP" smtClean="0"/>
              <a:pPr/>
              <a:t>4</a:t>
            </a:fld>
            <a:endParaRPr lang="en-US" altLang="ja-JP"/>
          </a:p>
        </p:txBody>
      </p:sp>
      <p:grpSp>
        <p:nvGrpSpPr>
          <p:cNvPr id="3" name="Group 31"/>
          <p:cNvGrpSpPr/>
          <p:nvPr/>
        </p:nvGrpSpPr>
        <p:grpSpPr>
          <a:xfrm>
            <a:off x="1455420" y="2280920"/>
            <a:ext cx="5852160" cy="3357880"/>
            <a:chOff x="1447800" y="1214120"/>
            <a:chExt cx="5852160" cy="3357880"/>
          </a:xfrm>
        </p:grpSpPr>
        <p:sp>
          <p:nvSpPr>
            <p:cNvPr id="5" name="Rectangle 4"/>
            <p:cNvSpPr/>
            <p:nvPr/>
          </p:nvSpPr>
          <p:spPr>
            <a:xfrm>
              <a:off x="3944620" y="121412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6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4478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1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1242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4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86000" y="243840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3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4770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9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38800" y="243840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8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8006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7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cxnSp>
          <p:nvCxnSpPr>
            <p:cNvPr id="19" name="Straight Connector 18"/>
            <p:cNvCxnSpPr>
              <a:stCxn id="5" idx="2"/>
              <a:endCxn id="8" idx="0"/>
            </p:cNvCxnSpPr>
            <p:nvPr/>
          </p:nvCxnSpPr>
          <p:spPr>
            <a:xfrm rot="5400000">
              <a:off x="3326130" y="1408430"/>
              <a:ext cx="401320" cy="165862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5" idx="2"/>
              <a:endCxn id="13" idx="0"/>
            </p:cNvCxnSpPr>
            <p:nvPr/>
          </p:nvCxnSpPr>
          <p:spPr>
            <a:xfrm rot="16200000" flipH="1">
              <a:off x="5002530" y="1390650"/>
              <a:ext cx="401320" cy="169418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8" idx="2"/>
              <a:endCxn id="6" idx="0"/>
            </p:cNvCxnSpPr>
            <p:nvPr/>
          </p:nvCxnSpPr>
          <p:spPr>
            <a:xfrm rot="5400000">
              <a:off x="20345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2"/>
              <a:endCxn id="7" idx="0"/>
            </p:cNvCxnSpPr>
            <p:nvPr/>
          </p:nvCxnSpPr>
          <p:spPr>
            <a:xfrm rot="16200000" flipH="1">
              <a:off x="28727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3" idx="2"/>
              <a:endCxn id="15" idx="0"/>
            </p:cNvCxnSpPr>
            <p:nvPr/>
          </p:nvCxnSpPr>
          <p:spPr>
            <a:xfrm rot="5400000">
              <a:off x="53873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3" idx="2"/>
              <a:endCxn id="9" idx="0"/>
            </p:cNvCxnSpPr>
            <p:nvPr/>
          </p:nvCxnSpPr>
          <p:spPr>
            <a:xfrm rot="16200000" flipH="1">
              <a:off x="62255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914400" y="1295400"/>
          <a:ext cx="7315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Thread 1: insert</a:t>
                      </a:r>
                      <a:r>
                        <a:rPr kumimoji="1" lang="en-US" altLang="ja-JP" sz="2400" b="0" baseline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 2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Thread 2: insert 10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3962400" y="2286000"/>
            <a:ext cx="822960" cy="822960"/>
          </a:xfrm>
          <a:prstGeom prst="rect">
            <a:avLst/>
          </a:prstGeom>
          <a:noFill/>
          <a:ln/>
          <a:effectLst>
            <a:glow rad="63500">
              <a:schemeClr val="accent1">
                <a:alpha val="75000"/>
              </a:schemeClr>
            </a:glow>
            <a:outerShdw blurRad="390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2286000" y="3505200"/>
            <a:ext cx="822960" cy="822960"/>
          </a:xfrm>
          <a:prstGeom prst="rect">
            <a:avLst/>
          </a:prstGeom>
          <a:noFill/>
          <a:ln/>
          <a:effectLst>
            <a:glow rad="63500">
              <a:schemeClr val="accent1">
                <a:alpha val="75000"/>
              </a:schemeClr>
            </a:glow>
            <a:outerShdw blurRad="390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1447800" y="4800600"/>
            <a:ext cx="822960" cy="822960"/>
          </a:xfrm>
          <a:prstGeom prst="rect">
            <a:avLst/>
          </a:prstGeom>
          <a:noFill/>
          <a:ln/>
          <a:effectLst>
            <a:glow rad="63500">
              <a:schemeClr val="accent1">
                <a:alpha val="75000"/>
              </a:schemeClr>
            </a:glow>
            <a:outerShdw blurRad="390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>
            <a:off x="2794000" y="1739900"/>
            <a:ext cx="1648883" cy="927100"/>
          </a:xfrm>
          <a:custGeom>
            <a:avLst/>
            <a:gdLst>
              <a:gd name="connsiteX0" fmla="*/ 0 w 1648883"/>
              <a:gd name="connsiteY0" fmla="*/ 0 h 927100"/>
              <a:gd name="connsiteX1" fmla="*/ 1130300 w 1648883"/>
              <a:gd name="connsiteY1" fmla="*/ 215900 h 927100"/>
              <a:gd name="connsiteX2" fmla="*/ 1574800 w 1648883"/>
              <a:gd name="connsiteY2" fmla="*/ 482600 h 927100"/>
              <a:gd name="connsiteX3" fmla="*/ 1574800 w 1648883"/>
              <a:gd name="connsiteY3" fmla="*/ 927100 h 927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8883" h="927100">
                <a:moveTo>
                  <a:pt x="0" y="0"/>
                </a:moveTo>
                <a:cubicBezTo>
                  <a:pt x="433916" y="67733"/>
                  <a:pt x="867833" y="135467"/>
                  <a:pt x="1130300" y="215900"/>
                </a:cubicBezTo>
                <a:cubicBezTo>
                  <a:pt x="1392767" y="296333"/>
                  <a:pt x="1500717" y="364067"/>
                  <a:pt x="1574800" y="482600"/>
                </a:cubicBezTo>
                <a:cubicBezTo>
                  <a:pt x="1648883" y="601133"/>
                  <a:pt x="1574800" y="927100"/>
                  <a:pt x="1574800" y="927100"/>
                </a:cubicBezTo>
              </a:path>
            </a:pathLst>
          </a:custGeom>
          <a:ln w="57150" cmpd="sng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Freeform 34"/>
          <p:cNvSpPr/>
          <p:nvPr/>
        </p:nvSpPr>
        <p:spPr>
          <a:xfrm>
            <a:off x="2436283" y="2717800"/>
            <a:ext cx="2205567" cy="1181100"/>
          </a:xfrm>
          <a:custGeom>
            <a:avLst/>
            <a:gdLst>
              <a:gd name="connsiteX0" fmla="*/ 1932517 w 2205567"/>
              <a:gd name="connsiteY0" fmla="*/ 0 h 1181100"/>
              <a:gd name="connsiteX1" fmla="*/ 1932517 w 2205567"/>
              <a:gd name="connsiteY1" fmla="*/ 381000 h 1181100"/>
              <a:gd name="connsiteX2" fmla="*/ 294217 w 2205567"/>
              <a:gd name="connsiteY2" fmla="*/ 787400 h 1181100"/>
              <a:gd name="connsiteX3" fmla="*/ 167217 w 2205567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5567" h="1181100">
                <a:moveTo>
                  <a:pt x="1932517" y="0"/>
                </a:moveTo>
                <a:cubicBezTo>
                  <a:pt x="2069042" y="124883"/>
                  <a:pt x="2205567" y="249767"/>
                  <a:pt x="1932517" y="381000"/>
                </a:cubicBezTo>
                <a:cubicBezTo>
                  <a:pt x="1659467" y="512233"/>
                  <a:pt x="588434" y="654050"/>
                  <a:pt x="294217" y="787400"/>
                </a:cubicBezTo>
                <a:cubicBezTo>
                  <a:pt x="0" y="920750"/>
                  <a:pt x="218017" y="1117600"/>
                  <a:pt x="167217" y="1181100"/>
                </a:cubicBezTo>
              </a:path>
            </a:pathLst>
          </a:custGeom>
          <a:ln w="57150" cmpd="sng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Freeform 35"/>
          <p:cNvSpPr/>
          <p:nvPr/>
        </p:nvSpPr>
        <p:spPr>
          <a:xfrm>
            <a:off x="1689100" y="3962400"/>
            <a:ext cx="1117600" cy="1320800"/>
          </a:xfrm>
          <a:custGeom>
            <a:avLst/>
            <a:gdLst>
              <a:gd name="connsiteX0" fmla="*/ 914400 w 1117600"/>
              <a:gd name="connsiteY0" fmla="*/ 0 h 1320800"/>
              <a:gd name="connsiteX1" fmla="*/ 990600 w 1117600"/>
              <a:gd name="connsiteY1" fmla="*/ 368300 h 1320800"/>
              <a:gd name="connsiteX2" fmla="*/ 152400 w 1117600"/>
              <a:gd name="connsiteY2" fmla="*/ 863600 h 1320800"/>
              <a:gd name="connsiteX3" fmla="*/ 76200 w 1117600"/>
              <a:gd name="connsiteY3" fmla="*/ 132080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7600" h="1320800">
                <a:moveTo>
                  <a:pt x="914400" y="0"/>
                </a:moveTo>
                <a:cubicBezTo>
                  <a:pt x="1016000" y="112183"/>
                  <a:pt x="1117600" y="224367"/>
                  <a:pt x="990600" y="368300"/>
                </a:cubicBezTo>
                <a:cubicBezTo>
                  <a:pt x="863600" y="512233"/>
                  <a:pt x="304800" y="704850"/>
                  <a:pt x="152400" y="863600"/>
                </a:cubicBezTo>
                <a:cubicBezTo>
                  <a:pt x="0" y="1022350"/>
                  <a:pt x="63500" y="1259417"/>
                  <a:pt x="76200" y="1320800"/>
                </a:cubicBezTo>
              </a:path>
            </a:pathLst>
          </a:custGeom>
          <a:ln w="57150" cmpd="sng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Rectangle 36"/>
          <p:cNvSpPr/>
          <p:nvPr/>
        </p:nvSpPr>
        <p:spPr>
          <a:xfrm>
            <a:off x="5638800" y="3505200"/>
            <a:ext cx="822960" cy="82296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>
            <a:glow rad="63500">
              <a:schemeClr val="accent2">
                <a:alpha val="75000"/>
              </a:schemeClr>
            </a:glow>
            <a:outerShdw blurRad="390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37"/>
          <p:cNvSpPr/>
          <p:nvPr/>
        </p:nvSpPr>
        <p:spPr>
          <a:xfrm>
            <a:off x="6477000" y="4800600"/>
            <a:ext cx="822960" cy="82296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>
            <a:glow rad="63500">
              <a:schemeClr val="accent2">
                <a:alpha val="75000"/>
              </a:schemeClr>
            </a:glow>
            <a:outerShdw blurRad="390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Rectangle 41"/>
          <p:cNvSpPr/>
          <p:nvPr/>
        </p:nvSpPr>
        <p:spPr>
          <a:xfrm>
            <a:off x="3962400" y="2286000"/>
            <a:ext cx="822960" cy="82296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>
            <a:glow rad="63500">
              <a:schemeClr val="accent2">
                <a:alpha val="75000"/>
              </a:schemeClr>
            </a:glow>
            <a:outerShdw blurRad="390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Freeform 43"/>
          <p:cNvSpPr/>
          <p:nvPr/>
        </p:nvSpPr>
        <p:spPr>
          <a:xfrm>
            <a:off x="4089400" y="1739900"/>
            <a:ext cx="2311400" cy="889000"/>
          </a:xfrm>
          <a:custGeom>
            <a:avLst/>
            <a:gdLst>
              <a:gd name="connsiteX0" fmla="*/ 2311400 w 2311400"/>
              <a:gd name="connsiteY0" fmla="*/ 0 h 889000"/>
              <a:gd name="connsiteX1" fmla="*/ 355600 w 2311400"/>
              <a:gd name="connsiteY1" fmla="*/ 508000 h 889000"/>
              <a:gd name="connsiteX2" fmla="*/ 177800 w 2311400"/>
              <a:gd name="connsiteY2" fmla="*/ 889000 h 88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11400" h="889000">
                <a:moveTo>
                  <a:pt x="2311400" y="0"/>
                </a:moveTo>
                <a:cubicBezTo>
                  <a:pt x="1511300" y="179916"/>
                  <a:pt x="711200" y="359833"/>
                  <a:pt x="355600" y="508000"/>
                </a:cubicBezTo>
                <a:cubicBezTo>
                  <a:pt x="0" y="656167"/>
                  <a:pt x="177800" y="889000"/>
                  <a:pt x="177800" y="889000"/>
                </a:cubicBezTo>
              </a:path>
            </a:pathLst>
          </a:custGeom>
          <a:ln w="57150" cmpd="sng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Freeform 45"/>
          <p:cNvSpPr/>
          <p:nvPr/>
        </p:nvSpPr>
        <p:spPr>
          <a:xfrm>
            <a:off x="4119033" y="2717800"/>
            <a:ext cx="2154767" cy="1168400"/>
          </a:xfrm>
          <a:custGeom>
            <a:avLst/>
            <a:gdLst>
              <a:gd name="connsiteX0" fmla="*/ 135467 w 2154767"/>
              <a:gd name="connsiteY0" fmla="*/ 0 h 1168400"/>
              <a:gd name="connsiteX1" fmla="*/ 287867 w 2154767"/>
              <a:gd name="connsiteY1" fmla="*/ 393700 h 1168400"/>
              <a:gd name="connsiteX2" fmla="*/ 1862667 w 2154767"/>
              <a:gd name="connsiteY2" fmla="*/ 787400 h 1168400"/>
              <a:gd name="connsiteX3" fmla="*/ 2040467 w 2154767"/>
              <a:gd name="connsiteY3" fmla="*/ 1168400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4767" h="1168400">
                <a:moveTo>
                  <a:pt x="135467" y="0"/>
                </a:moveTo>
                <a:cubicBezTo>
                  <a:pt x="67733" y="131233"/>
                  <a:pt x="0" y="262467"/>
                  <a:pt x="287867" y="393700"/>
                </a:cubicBezTo>
                <a:cubicBezTo>
                  <a:pt x="575734" y="524933"/>
                  <a:pt x="1570567" y="658283"/>
                  <a:pt x="1862667" y="787400"/>
                </a:cubicBezTo>
                <a:cubicBezTo>
                  <a:pt x="2154767" y="916517"/>
                  <a:pt x="2010834" y="1107017"/>
                  <a:pt x="2040467" y="1168400"/>
                </a:cubicBezTo>
              </a:path>
            </a:pathLst>
          </a:custGeom>
          <a:ln w="57150" cmpd="sng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Freeform 48"/>
          <p:cNvSpPr/>
          <p:nvPr/>
        </p:nvSpPr>
        <p:spPr>
          <a:xfrm>
            <a:off x="5941483" y="4000500"/>
            <a:ext cx="1075267" cy="1168400"/>
          </a:xfrm>
          <a:custGeom>
            <a:avLst/>
            <a:gdLst>
              <a:gd name="connsiteX0" fmla="*/ 218017 w 1075267"/>
              <a:gd name="connsiteY0" fmla="*/ 0 h 1168400"/>
              <a:gd name="connsiteX1" fmla="*/ 116417 w 1075267"/>
              <a:gd name="connsiteY1" fmla="*/ 330200 h 1168400"/>
              <a:gd name="connsiteX2" fmla="*/ 916517 w 1075267"/>
              <a:gd name="connsiteY2" fmla="*/ 812800 h 1168400"/>
              <a:gd name="connsiteX3" fmla="*/ 1068917 w 1075267"/>
              <a:gd name="connsiteY3" fmla="*/ 1168400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5267" h="1168400">
                <a:moveTo>
                  <a:pt x="218017" y="0"/>
                </a:moveTo>
                <a:cubicBezTo>
                  <a:pt x="109008" y="97366"/>
                  <a:pt x="0" y="194733"/>
                  <a:pt x="116417" y="330200"/>
                </a:cubicBezTo>
                <a:cubicBezTo>
                  <a:pt x="232834" y="465667"/>
                  <a:pt x="757767" y="673100"/>
                  <a:pt x="916517" y="812800"/>
                </a:cubicBezTo>
                <a:cubicBezTo>
                  <a:pt x="1075267" y="952500"/>
                  <a:pt x="1068917" y="1168400"/>
                  <a:pt x="1068917" y="1168400"/>
                </a:cubicBezTo>
              </a:path>
            </a:pathLst>
          </a:custGeom>
          <a:ln w="57150" cmpd="sng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5" grpId="0" animBg="1"/>
      <p:bldP spid="36" grpId="0" animBg="1"/>
      <p:bldP spid="44" grpId="0" animBg="1"/>
      <p:bldP spid="46" grpId="0" animBg="1"/>
      <p:bldP spid="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Parallel Programming With Locks</a:t>
            </a:r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473F-233B-4CDC-B769-121B56088B4C}" type="slidenum">
              <a:rPr lang="en-US" altLang="ja-JP" smtClean="0"/>
              <a:pPr/>
              <a:t>5</a:t>
            </a:fld>
            <a:endParaRPr lang="en-US" altLang="ja-JP"/>
          </a:p>
        </p:txBody>
      </p:sp>
      <p:grpSp>
        <p:nvGrpSpPr>
          <p:cNvPr id="3" name="Group 31"/>
          <p:cNvGrpSpPr/>
          <p:nvPr/>
        </p:nvGrpSpPr>
        <p:grpSpPr>
          <a:xfrm>
            <a:off x="1455420" y="2280920"/>
            <a:ext cx="5852160" cy="3357880"/>
            <a:chOff x="1447800" y="1214120"/>
            <a:chExt cx="5852160" cy="3357880"/>
          </a:xfrm>
        </p:grpSpPr>
        <p:sp>
          <p:nvSpPr>
            <p:cNvPr id="5" name="Rectangle 4"/>
            <p:cNvSpPr/>
            <p:nvPr/>
          </p:nvSpPr>
          <p:spPr>
            <a:xfrm>
              <a:off x="3944620" y="121412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6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4478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1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1242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4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86000" y="243840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3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4770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9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38800" y="243840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8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8006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7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cxnSp>
          <p:nvCxnSpPr>
            <p:cNvPr id="19" name="Straight Connector 18"/>
            <p:cNvCxnSpPr>
              <a:stCxn id="5" idx="2"/>
              <a:endCxn id="8" idx="0"/>
            </p:cNvCxnSpPr>
            <p:nvPr/>
          </p:nvCxnSpPr>
          <p:spPr>
            <a:xfrm rot="5400000">
              <a:off x="3326130" y="1408430"/>
              <a:ext cx="401320" cy="165862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5" idx="2"/>
              <a:endCxn id="13" idx="0"/>
            </p:cNvCxnSpPr>
            <p:nvPr/>
          </p:nvCxnSpPr>
          <p:spPr>
            <a:xfrm rot="16200000" flipH="1">
              <a:off x="5002530" y="1390650"/>
              <a:ext cx="401320" cy="169418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8" idx="2"/>
              <a:endCxn id="6" idx="0"/>
            </p:cNvCxnSpPr>
            <p:nvPr/>
          </p:nvCxnSpPr>
          <p:spPr>
            <a:xfrm rot="5400000">
              <a:off x="20345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2"/>
              <a:endCxn id="7" idx="0"/>
            </p:cNvCxnSpPr>
            <p:nvPr/>
          </p:nvCxnSpPr>
          <p:spPr>
            <a:xfrm rot="16200000" flipH="1">
              <a:off x="28727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3" idx="2"/>
              <a:endCxn id="15" idx="0"/>
            </p:cNvCxnSpPr>
            <p:nvPr/>
          </p:nvCxnSpPr>
          <p:spPr>
            <a:xfrm rot="5400000">
              <a:off x="53873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3" idx="2"/>
              <a:endCxn id="9" idx="0"/>
            </p:cNvCxnSpPr>
            <p:nvPr/>
          </p:nvCxnSpPr>
          <p:spPr>
            <a:xfrm rot="16200000" flipH="1">
              <a:off x="62255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914400" y="1295400"/>
          <a:ext cx="7315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Thread 1: insert</a:t>
                      </a:r>
                      <a:r>
                        <a:rPr kumimoji="1" lang="en-US" altLang="ja-JP" sz="2400" b="0" baseline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 2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Thread 2: insert 5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2286000" y="3505200"/>
            <a:ext cx="822960" cy="822960"/>
          </a:xfrm>
          <a:prstGeom prst="rect">
            <a:avLst/>
          </a:prstGeom>
          <a:noFill/>
          <a:ln/>
          <a:effectLst>
            <a:glow rad="63500">
              <a:schemeClr val="accent1">
                <a:alpha val="75000"/>
              </a:schemeClr>
            </a:glow>
            <a:outerShdw blurRad="390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1447800" y="4800600"/>
            <a:ext cx="822960" cy="822960"/>
          </a:xfrm>
          <a:prstGeom prst="rect">
            <a:avLst/>
          </a:prstGeom>
          <a:noFill/>
          <a:ln/>
          <a:effectLst>
            <a:glow rad="63500">
              <a:schemeClr val="accent1">
                <a:alpha val="75000"/>
              </a:schemeClr>
            </a:glow>
            <a:outerShdw blurRad="390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>
            <a:off x="2794000" y="1739900"/>
            <a:ext cx="1648883" cy="927100"/>
          </a:xfrm>
          <a:custGeom>
            <a:avLst/>
            <a:gdLst>
              <a:gd name="connsiteX0" fmla="*/ 0 w 1648883"/>
              <a:gd name="connsiteY0" fmla="*/ 0 h 927100"/>
              <a:gd name="connsiteX1" fmla="*/ 1130300 w 1648883"/>
              <a:gd name="connsiteY1" fmla="*/ 215900 h 927100"/>
              <a:gd name="connsiteX2" fmla="*/ 1574800 w 1648883"/>
              <a:gd name="connsiteY2" fmla="*/ 482600 h 927100"/>
              <a:gd name="connsiteX3" fmla="*/ 1574800 w 1648883"/>
              <a:gd name="connsiteY3" fmla="*/ 927100 h 927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8883" h="927100">
                <a:moveTo>
                  <a:pt x="0" y="0"/>
                </a:moveTo>
                <a:cubicBezTo>
                  <a:pt x="433916" y="67733"/>
                  <a:pt x="867833" y="135467"/>
                  <a:pt x="1130300" y="215900"/>
                </a:cubicBezTo>
                <a:cubicBezTo>
                  <a:pt x="1392767" y="296333"/>
                  <a:pt x="1500717" y="364067"/>
                  <a:pt x="1574800" y="482600"/>
                </a:cubicBezTo>
                <a:cubicBezTo>
                  <a:pt x="1648883" y="601133"/>
                  <a:pt x="1574800" y="927100"/>
                  <a:pt x="1574800" y="927100"/>
                </a:cubicBezTo>
              </a:path>
            </a:pathLst>
          </a:custGeom>
          <a:ln w="57150" cmpd="sng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Freeform 34"/>
          <p:cNvSpPr/>
          <p:nvPr/>
        </p:nvSpPr>
        <p:spPr>
          <a:xfrm>
            <a:off x="2436283" y="2717800"/>
            <a:ext cx="2205567" cy="1181100"/>
          </a:xfrm>
          <a:custGeom>
            <a:avLst/>
            <a:gdLst>
              <a:gd name="connsiteX0" fmla="*/ 1932517 w 2205567"/>
              <a:gd name="connsiteY0" fmla="*/ 0 h 1181100"/>
              <a:gd name="connsiteX1" fmla="*/ 1932517 w 2205567"/>
              <a:gd name="connsiteY1" fmla="*/ 381000 h 1181100"/>
              <a:gd name="connsiteX2" fmla="*/ 294217 w 2205567"/>
              <a:gd name="connsiteY2" fmla="*/ 787400 h 1181100"/>
              <a:gd name="connsiteX3" fmla="*/ 167217 w 2205567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5567" h="1181100">
                <a:moveTo>
                  <a:pt x="1932517" y="0"/>
                </a:moveTo>
                <a:cubicBezTo>
                  <a:pt x="2069042" y="124883"/>
                  <a:pt x="2205567" y="249767"/>
                  <a:pt x="1932517" y="381000"/>
                </a:cubicBezTo>
                <a:cubicBezTo>
                  <a:pt x="1659467" y="512233"/>
                  <a:pt x="588434" y="654050"/>
                  <a:pt x="294217" y="787400"/>
                </a:cubicBezTo>
                <a:cubicBezTo>
                  <a:pt x="0" y="920750"/>
                  <a:pt x="218017" y="1117600"/>
                  <a:pt x="167217" y="1181100"/>
                </a:cubicBezTo>
              </a:path>
            </a:pathLst>
          </a:custGeom>
          <a:ln w="57150" cmpd="sng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Freeform 35"/>
          <p:cNvSpPr/>
          <p:nvPr/>
        </p:nvSpPr>
        <p:spPr>
          <a:xfrm>
            <a:off x="1689100" y="3962400"/>
            <a:ext cx="1117600" cy="1320800"/>
          </a:xfrm>
          <a:custGeom>
            <a:avLst/>
            <a:gdLst>
              <a:gd name="connsiteX0" fmla="*/ 914400 w 1117600"/>
              <a:gd name="connsiteY0" fmla="*/ 0 h 1320800"/>
              <a:gd name="connsiteX1" fmla="*/ 990600 w 1117600"/>
              <a:gd name="connsiteY1" fmla="*/ 368300 h 1320800"/>
              <a:gd name="connsiteX2" fmla="*/ 152400 w 1117600"/>
              <a:gd name="connsiteY2" fmla="*/ 863600 h 1320800"/>
              <a:gd name="connsiteX3" fmla="*/ 76200 w 1117600"/>
              <a:gd name="connsiteY3" fmla="*/ 132080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7600" h="1320800">
                <a:moveTo>
                  <a:pt x="914400" y="0"/>
                </a:moveTo>
                <a:cubicBezTo>
                  <a:pt x="1016000" y="112183"/>
                  <a:pt x="1117600" y="224367"/>
                  <a:pt x="990600" y="368300"/>
                </a:cubicBezTo>
                <a:cubicBezTo>
                  <a:pt x="863600" y="512233"/>
                  <a:pt x="304800" y="704850"/>
                  <a:pt x="152400" y="863600"/>
                </a:cubicBezTo>
                <a:cubicBezTo>
                  <a:pt x="0" y="1022350"/>
                  <a:pt x="63500" y="1259417"/>
                  <a:pt x="76200" y="1320800"/>
                </a:cubicBezTo>
              </a:path>
            </a:pathLst>
          </a:custGeom>
          <a:ln w="57150" cmpd="sng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Rectangle 41"/>
          <p:cNvSpPr/>
          <p:nvPr/>
        </p:nvSpPr>
        <p:spPr>
          <a:xfrm>
            <a:off x="3952240" y="2286000"/>
            <a:ext cx="822960" cy="82296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>
            <a:glow rad="63500">
              <a:schemeClr val="accent2">
                <a:alpha val="75000"/>
              </a:schemeClr>
            </a:glow>
            <a:outerShdw blurRad="390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Freeform 43"/>
          <p:cNvSpPr/>
          <p:nvPr/>
        </p:nvSpPr>
        <p:spPr>
          <a:xfrm>
            <a:off x="4089400" y="1739900"/>
            <a:ext cx="2311400" cy="889000"/>
          </a:xfrm>
          <a:custGeom>
            <a:avLst/>
            <a:gdLst>
              <a:gd name="connsiteX0" fmla="*/ 2311400 w 2311400"/>
              <a:gd name="connsiteY0" fmla="*/ 0 h 889000"/>
              <a:gd name="connsiteX1" fmla="*/ 355600 w 2311400"/>
              <a:gd name="connsiteY1" fmla="*/ 508000 h 889000"/>
              <a:gd name="connsiteX2" fmla="*/ 177800 w 2311400"/>
              <a:gd name="connsiteY2" fmla="*/ 889000 h 88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11400" h="889000">
                <a:moveTo>
                  <a:pt x="2311400" y="0"/>
                </a:moveTo>
                <a:cubicBezTo>
                  <a:pt x="1511300" y="179916"/>
                  <a:pt x="711200" y="359833"/>
                  <a:pt x="355600" y="508000"/>
                </a:cubicBezTo>
                <a:cubicBezTo>
                  <a:pt x="0" y="656167"/>
                  <a:pt x="177800" y="889000"/>
                  <a:pt x="177800" y="889000"/>
                </a:cubicBezTo>
              </a:path>
            </a:pathLst>
          </a:custGeom>
          <a:ln w="57150" cmpd="sng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Freeform 32"/>
          <p:cNvSpPr/>
          <p:nvPr/>
        </p:nvSpPr>
        <p:spPr>
          <a:xfrm>
            <a:off x="2645833" y="3606800"/>
            <a:ext cx="1045634" cy="1587500"/>
          </a:xfrm>
          <a:custGeom>
            <a:avLst/>
            <a:gdLst>
              <a:gd name="connsiteX0" fmla="*/ 84667 w 1045634"/>
              <a:gd name="connsiteY0" fmla="*/ 0 h 1587500"/>
              <a:gd name="connsiteX1" fmla="*/ 135467 w 1045634"/>
              <a:gd name="connsiteY1" fmla="*/ 685800 h 1587500"/>
              <a:gd name="connsiteX2" fmla="*/ 897467 w 1045634"/>
              <a:gd name="connsiteY2" fmla="*/ 1219200 h 1587500"/>
              <a:gd name="connsiteX3" fmla="*/ 1024467 w 1045634"/>
              <a:gd name="connsiteY3" fmla="*/ 1587500 h 158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5634" h="1587500">
                <a:moveTo>
                  <a:pt x="84667" y="0"/>
                </a:moveTo>
                <a:cubicBezTo>
                  <a:pt x="42333" y="241300"/>
                  <a:pt x="0" y="482600"/>
                  <a:pt x="135467" y="685800"/>
                </a:cubicBezTo>
                <a:cubicBezTo>
                  <a:pt x="270934" y="889000"/>
                  <a:pt x="749300" y="1068917"/>
                  <a:pt x="897467" y="1219200"/>
                </a:cubicBezTo>
                <a:cubicBezTo>
                  <a:pt x="1045634" y="1369483"/>
                  <a:pt x="1024467" y="1587500"/>
                  <a:pt x="1024467" y="1587500"/>
                </a:cubicBezTo>
              </a:path>
            </a:pathLst>
          </a:custGeom>
          <a:ln w="57150" cmpd="sng">
            <a:solidFill>
              <a:schemeClr val="accent2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Freeform 39"/>
          <p:cNvSpPr/>
          <p:nvPr/>
        </p:nvSpPr>
        <p:spPr>
          <a:xfrm>
            <a:off x="2616200" y="2692400"/>
            <a:ext cx="1869017" cy="749300"/>
          </a:xfrm>
          <a:custGeom>
            <a:avLst/>
            <a:gdLst>
              <a:gd name="connsiteX0" fmla="*/ 1625600 w 1869017"/>
              <a:gd name="connsiteY0" fmla="*/ 0 h 749300"/>
              <a:gd name="connsiteX1" fmla="*/ 1651000 w 1869017"/>
              <a:gd name="connsiteY1" fmla="*/ 419100 h 749300"/>
              <a:gd name="connsiteX2" fmla="*/ 317500 w 1869017"/>
              <a:gd name="connsiteY2" fmla="*/ 520700 h 749300"/>
              <a:gd name="connsiteX3" fmla="*/ 0 w 1869017"/>
              <a:gd name="connsiteY3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9017" h="749300">
                <a:moveTo>
                  <a:pt x="1625600" y="0"/>
                </a:moveTo>
                <a:cubicBezTo>
                  <a:pt x="1747308" y="166158"/>
                  <a:pt x="1869017" y="332317"/>
                  <a:pt x="1651000" y="419100"/>
                </a:cubicBezTo>
                <a:cubicBezTo>
                  <a:pt x="1432983" y="505883"/>
                  <a:pt x="592667" y="465667"/>
                  <a:pt x="317500" y="520700"/>
                </a:cubicBezTo>
                <a:cubicBezTo>
                  <a:pt x="42333" y="575733"/>
                  <a:pt x="0" y="749300"/>
                  <a:pt x="0" y="749300"/>
                </a:cubicBezTo>
              </a:path>
            </a:pathLst>
          </a:custGeom>
          <a:ln w="57150" cmpd="sng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3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Transactional Memory (TM)</a:t>
            </a:r>
            <a:endParaRPr lang="en-US" altLang="ja-JP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What is a transaction?</a:t>
            </a:r>
          </a:p>
          <a:p>
            <a:pPr lvl="1"/>
            <a:r>
              <a:rPr lang="en-US" altLang="ja-JP" dirty="0" smtClean="0"/>
              <a:t>Group of instructions in computer program:</a:t>
            </a:r>
          </a:p>
          <a:p>
            <a:pPr lvl="2">
              <a:buNone/>
            </a:pPr>
            <a:r>
              <a:rPr lang="en-US" altLang="ja-JP" dirty="0" smtClean="0">
                <a:latin typeface="Consolas"/>
                <a:cs typeface="Consolas"/>
              </a:rPr>
              <a:t>	</a:t>
            </a:r>
            <a:r>
              <a:rPr lang="en-US" altLang="ja-JP" dirty="0" smtClean="0">
                <a:solidFill>
                  <a:srgbClr val="0000FF"/>
                </a:solidFill>
                <a:latin typeface="Consolas"/>
                <a:cs typeface="Consolas"/>
              </a:rPr>
              <a:t>atomic {</a:t>
            </a:r>
          </a:p>
          <a:p>
            <a:pPr lvl="2">
              <a:buNone/>
            </a:pPr>
            <a:r>
              <a:rPr lang="en-US" altLang="ja-JP" dirty="0" smtClean="0">
                <a:latin typeface="Consolas"/>
                <a:cs typeface="Consolas"/>
              </a:rPr>
              <a:t>	  if (</a:t>
            </a:r>
            <a:r>
              <a:rPr lang="en-US" altLang="ja-JP" dirty="0" err="1" smtClean="0">
                <a:latin typeface="Consolas"/>
                <a:cs typeface="Consolas"/>
              </a:rPr>
              <a:t>x</a:t>
            </a:r>
            <a:r>
              <a:rPr lang="en-US" altLang="ja-JP" dirty="0" smtClean="0">
                <a:latin typeface="Consolas"/>
                <a:cs typeface="Consolas"/>
              </a:rPr>
              <a:t> != NULL) </a:t>
            </a:r>
            <a:r>
              <a:rPr lang="en-US" altLang="ja-JP" dirty="0" err="1" smtClean="0">
                <a:latin typeface="Consolas"/>
                <a:cs typeface="Consolas"/>
              </a:rPr>
              <a:t>x.foo</a:t>
            </a:r>
            <a:r>
              <a:rPr lang="en-US" altLang="ja-JP" dirty="0" smtClean="0">
                <a:latin typeface="Consolas"/>
                <a:cs typeface="Consolas"/>
              </a:rPr>
              <a:t>();</a:t>
            </a:r>
          </a:p>
          <a:p>
            <a:pPr lvl="2">
              <a:buNone/>
            </a:pPr>
            <a:r>
              <a:rPr lang="en-US" altLang="ja-JP" dirty="0" smtClean="0">
                <a:latin typeface="Consolas"/>
                <a:cs typeface="Consolas"/>
              </a:rPr>
              <a:t>	  </a:t>
            </a:r>
            <a:r>
              <a:rPr lang="en-US" altLang="ja-JP" dirty="0" err="1" smtClean="0">
                <a:latin typeface="Consolas"/>
                <a:cs typeface="Consolas"/>
              </a:rPr>
              <a:t>y</a:t>
            </a:r>
            <a:r>
              <a:rPr lang="en-US" altLang="ja-JP" dirty="0" smtClean="0">
                <a:latin typeface="Consolas"/>
                <a:cs typeface="Consolas"/>
              </a:rPr>
              <a:t> = true;</a:t>
            </a:r>
          </a:p>
          <a:p>
            <a:pPr lvl="2">
              <a:buNone/>
            </a:pPr>
            <a:r>
              <a:rPr lang="en-US" altLang="ja-JP" dirty="0" smtClean="0">
                <a:latin typeface="Consolas"/>
                <a:cs typeface="Consolas"/>
              </a:rPr>
              <a:t>	</a:t>
            </a:r>
            <a:r>
              <a:rPr lang="en-US" altLang="ja-JP" dirty="0" smtClean="0">
                <a:solidFill>
                  <a:srgbClr val="0000FF"/>
                </a:solidFill>
                <a:latin typeface="Consolas"/>
                <a:cs typeface="Consolas"/>
              </a:rPr>
              <a:t>}</a:t>
            </a:r>
            <a:endParaRPr lang="en-US" altLang="ja-JP" dirty="0" smtClean="0">
              <a:solidFill>
                <a:srgbClr val="0000FF"/>
              </a:solidFill>
            </a:endParaRPr>
          </a:p>
          <a:p>
            <a:pPr lvl="1"/>
            <a:r>
              <a:rPr lang="en-US" altLang="ja-JP" dirty="0" smtClean="0"/>
              <a:t>Required properties:  Atomicity, Isolation, </a:t>
            </a:r>
            <a:r>
              <a:rPr lang="en-US" altLang="ja-JP" dirty="0" err="1" smtClean="0"/>
              <a:t>Serializability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Key idea: Use transactions to build parallel programs</a:t>
            </a:r>
          </a:p>
          <a:p>
            <a:pPr lvl="1"/>
            <a:r>
              <a:rPr lang="en-US" altLang="ja-JP" dirty="0" smtClean="0"/>
              <a:t>Large atomic blocks simplify parallel programming</a:t>
            </a:r>
          </a:p>
          <a:p>
            <a:pPr lvl="1"/>
            <a:r>
              <a:rPr lang="en-US" altLang="ja-JP" dirty="0" smtClean="0"/>
              <a:t>Simplicity of coarse-grain locks with speed of fine-grain locks</a:t>
            </a:r>
          </a:p>
          <a:p>
            <a:pPr lvl="1"/>
            <a:endParaRPr lang="en-US" altLang="ja-JP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3632-9B41-438E-8C66-48BAB226BB35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Optimistic Concurrency Control</a:t>
            </a:r>
            <a:endParaRPr lang="en-US" altLang="ja-JP" dirty="0"/>
          </a:p>
        </p:txBody>
      </p:sp>
      <p:sp>
        <p:nvSpPr>
          <p:cNvPr id="52229" name="Rectangle 5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Life cycle of a transaction: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Start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Speculative execution (optimistic)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Build read-set and write-set</a:t>
            </a:r>
          </a:p>
          <a:p>
            <a:pPr lvl="2"/>
            <a:r>
              <a:rPr lang="en-US" altLang="ja-JP" dirty="0" smtClean="0"/>
              <a:t>Write-set manages write versioning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Commit</a:t>
            </a:r>
          </a:p>
          <a:p>
            <a:pPr lvl="2"/>
            <a:r>
              <a:rPr lang="en-US" altLang="ja-JP" dirty="0" smtClean="0"/>
              <a:t>Fine-grain R-W &amp; W-W conflict detection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Abort &amp; rollback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E94C-8536-4801-B56F-0FD214D0353F}" type="slidenum">
              <a:rPr lang="en-US" altLang="ja-JP" smtClean="0"/>
              <a:pPr/>
              <a:t>7</a:t>
            </a:fld>
            <a:endParaRPr lang="en-US" altLang="ja-JP"/>
          </a:p>
        </p:txBody>
      </p:sp>
      <p:grpSp>
        <p:nvGrpSpPr>
          <p:cNvPr id="23" name="Group 22"/>
          <p:cNvGrpSpPr/>
          <p:nvPr/>
        </p:nvGrpSpPr>
        <p:grpSpPr>
          <a:xfrm>
            <a:off x="6139747" y="1493916"/>
            <a:ext cx="2623253" cy="4830684"/>
            <a:chOff x="5479347" y="2042755"/>
            <a:chExt cx="2623253" cy="4830684"/>
          </a:xfrm>
        </p:grpSpPr>
        <p:sp>
          <p:nvSpPr>
            <p:cNvPr id="5" name="Rectangle 4"/>
            <p:cNvSpPr/>
            <p:nvPr/>
          </p:nvSpPr>
          <p:spPr>
            <a:xfrm>
              <a:off x="5707947" y="2499955"/>
              <a:ext cx="11430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" dirty="0" smtClean="0">
                  <a:latin typeface="Gill Sans"/>
                  <a:cs typeface="Gill Sans"/>
                </a:rPr>
                <a:t>Start</a:t>
              </a:r>
              <a:endParaRPr kumimoji="1" lang="ja-JP" altLang="en-US" sz="2000" dirty="0">
                <a:latin typeface="Gill Sans"/>
                <a:cs typeface="Gill Sans"/>
              </a:endParaRPr>
            </a:p>
          </p:txBody>
        </p:sp>
        <p:sp>
          <p:nvSpPr>
            <p:cNvPr id="6" name="Decision 5"/>
            <p:cNvSpPr/>
            <p:nvPr/>
          </p:nvSpPr>
          <p:spPr>
            <a:xfrm>
              <a:off x="5631747" y="5562600"/>
              <a:ext cx="1371600" cy="914400"/>
            </a:xfrm>
            <a:prstGeom prst="flowChartDecisi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000" dirty="0" smtClean="0">
                  <a:latin typeface="Gill Sans"/>
                  <a:cs typeface="Gill Sans"/>
                </a:rPr>
                <a:t>Commit</a:t>
              </a:r>
              <a:endParaRPr kumimoji="1" lang="ja-JP" altLang="en-US" sz="2000" dirty="0">
                <a:latin typeface="Gill Sans"/>
                <a:cs typeface="Gill Sans"/>
              </a:endParaRPr>
            </a:p>
          </p:txBody>
        </p:sp>
        <p:cxnSp>
          <p:nvCxnSpPr>
            <p:cNvPr id="7" name="Straight Connector 6"/>
            <p:cNvCxnSpPr>
              <a:stCxn id="5" idx="2"/>
              <a:endCxn id="6" idx="0"/>
            </p:cNvCxnSpPr>
            <p:nvPr/>
          </p:nvCxnSpPr>
          <p:spPr>
            <a:xfrm rot="16200000" flipH="1">
              <a:off x="5110075" y="4355127"/>
              <a:ext cx="2376845" cy="38100"/>
            </a:xfrm>
            <a:prstGeom prst="line">
              <a:avLst/>
            </a:prstGeom>
            <a:ln w="57150" cmpd="sng">
              <a:solidFill>
                <a:schemeClr val="tx1"/>
              </a:solidFill>
              <a:tailEnd type="triangle" w="lg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6" idx="3"/>
            </p:cNvCxnSpPr>
            <p:nvPr/>
          </p:nvCxnSpPr>
          <p:spPr>
            <a:xfrm>
              <a:off x="7003347" y="6019800"/>
              <a:ext cx="883920" cy="1588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6273800" y="4432300"/>
              <a:ext cx="3225800" cy="1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endCxn id="5" idx="3"/>
            </p:cNvCxnSpPr>
            <p:nvPr/>
          </p:nvCxnSpPr>
          <p:spPr>
            <a:xfrm rot="10800000">
              <a:off x="6850947" y="2842855"/>
              <a:ext cx="1066800" cy="12700"/>
            </a:xfrm>
            <a:prstGeom prst="line">
              <a:avLst/>
            </a:prstGeom>
            <a:ln w="57150" cmpd="sng">
              <a:solidFill>
                <a:schemeClr val="tx1"/>
              </a:solidFill>
              <a:tailEnd type="triangle" w="lg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6127047" y="6667500"/>
              <a:ext cx="381000" cy="1588"/>
            </a:xfrm>
            <a:prstGeom prst="line">
              <a:avLst/>
            </a:prstGeom>
            <a:ln w="57150" cmpd="sng">
              <a:solidFill>
                <a:schemeClr val="tx1"/>
              </a:solidFill>
              <a:tailEnd type="triangle" w="lg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6088153" y="2271355"/>
              <a:ext cx="457994" cy="794"/>
            </a:xfrm>
            <a:prstGeom prst="line">
              <a:avLst/>
            </a:prstGeom>
            <a:ln w="57150" cmpd="sng">
              <a:solidFill>
                <a:schemeClr val="tx1"/>
              </a:solidFill>
              <a:tailEnd type="triangle" w="lg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956945" y="5620484"/>
              <a:ext cx="8846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Gill Sans"/>
                  <a:cs typeface="Gill Sans"/>
                </a:rPr>
                <a:t>Failure</a:t>
              </a:r>
              <a:endParaRPr kumimoji="1" lang="ja-JP" altLang="en-US" sz="2000" dirty="0">
                <a:latin typeface="Gill Sans"/>
                <a:cs typeface="Gill Sans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707947" y="3414354"/>
              <a:ext cx="1143000" cy="1828800"/>
            </a:xfrm>
            <a:prstGeom prst="rect">
              <a:avLst/>
            </a:prstGeom>
            <a:ln w="57150" cmpd="sng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t"/>
            <a:lstStyle/>
            <a:p>
              <a:r>
                <a:rPr kumimoji="1" lang="en-US" altLang="ja-JP" sz="2000" dirty="0" smtClean="0">
                  <a:latin typeface="Gill Sans"/>
                  <a:cs typeface="Gill Sans"/>
                </a:rPr>
                <a:t>…</a:t>
              </a:r>
            </a:p>
            <a:p>
              <a:r>
                <a:rPr kumimoji="1" lang="en-US" altLang="ja-JP" sz="2000" dirty="0" smtClean="0">
                  <a:latin typeface="Gill Sans"/>
                  <a:cs typeface="Gill Sans"/>
                </a:rPr>
                <a:t>Read</a:t>
              </a:r>
            </a:p>
            <a:p>
              <a:r>
                <a:rPr kumimoji="1" lang="en-US" altLang="ja-JP" sz="2000" dirty="0" smtClean="0">
                  <a:latin typeface="Gill Sans"/>
                  <a:cs typeface="Gill Sans"/>
                </a:rPr>
                <a:t>…</a:t>
              </a:r>
            </a:p>
            <a:p>
              <a:r>
                <a:rPr kumimoji="1" lang="en-US" altLang="ja-JP" sz="2000" dirty="0" smtClean="0">
                  <a:latin typeface="Gill Sans"/>
                  <a:cs typeface="Gill Sans"/>
                </a:rPr>
                <a:t>Write</a:t>
              </a:r>
            </a:p>
            <a:p>
              <a:r>
                <a:rPr kumimoji="1" lang="en-US" altLang="ja-JP" sz="2000" dirty="0" smtClean="0">
                  <a:latin typeface="Gill Sans"/>
                  <a:cs typeface="Gill Sans"/>
                </a:rPr>
                <a:t>…</a:t>
              </a:r>
              <a:endParaRPr kumimoji="1" lang="ja-JP" altLang="en-US" sz="2000" dirty="0">
                <a:latin typeface="Gill Sans"/>
                <a:cs typeface="Gill Sans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393747" y="6473329"/>
              <a:ext cx="9824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Gill Sans"/>
                  <a:cs typeface="Gill Sans"/>
                </a:rPr>
                <a:t>Success</a:t>
              </a:r>
              <a:endParaRPr kumimoji="1" lang="ja-JP" altLang="en-US" sz="2000" dirty="0">
                <a:latin typeface="Gill Sans"/>
                <a:cs typeface="Gill Sans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479347" y="2195154"/>
              <a:ext cx="2590800" cy="4343400"/>
            </a:xfrm>
            <a:prstGeom prst="rect">
              <a:avLst/>
            </a:prstGeom>
            <a:noFill/>
            <a:effectLst>
              <a:glow rad="63500">
                <a:schemeClr val="accent2">
                  <a:alpha val="75000"/>
                </a:schemeClr>
              </a:glo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723947" y="2157055"/>
              <a:ext cx="13786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accent2"/>
                  </a:solidFill>
                  <a:latin typeface="Gill Sans"/>
                  <a:cs typeface="Gill Sans"/>
                </a:rPr>
                <a:t>Transaction</a:t>
              </a:r>
              <a:endParaRPr kumimoji="1" lang="ja-JP" altLang="en-US" sz="2000" dirty="0">
                <a:solidFill>
                  <a:schemeClr val="accent2"/>
                </a:solidFill>
                <a:latin typeface="Gill Sans"/>
                <a:cs typeface="Gill Sans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Parallel Programming With TM</a:t>
            </a:r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473F-233B-4CDC-B769-121B56088B4C}" type="slidenum">
              <a:rPr lang="en-US" altLang="ja-JP" smtClean="0"/>
              <a:pPr/>
              <a:t>8</a:t>
            </a:fld>
            <a:endParaRPr lang="en-US" altLang="ja-JP"/>
          </a:p>
        </p:txBody>
      </p:sp>
      <p:grpSp>
        <p:nvGrpSpPr>
          <p:cNvPr id="3" name="Group 31"/>
          <p:cNvGrpSpPr/>
          <p:nvPr/>
        </p:nvGrpSpPr>
        <p:grpSpPr>
          <a:xfrm>
            <a:off x="1447800" y="3048000"/>
            <a:ext cx="5852160" cy="3357880"/>
            <a:chOff x="1447800" y="1214120"/>
            <a:chExt cx="5852160" cy="3357880"/>
          </a:xfrm>
        </p:grpSpPr>
        <p:sp>
          <p:nvSpPr>
            <p:cNvPr id="5" name="Rectangle 4"/>
            <p:cNvSpPr/>
            <p:nvPr/>
          </p:nvSpPr>
          <p:spPr>
            <a:xfrm>
              <a:off x="3944620" y="121412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6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4478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1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1242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4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86000" y="243840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3</a:t>
              </a:r>
              <a:endParaRPr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4770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9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38800" y="243840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8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800600" y="3749040"/>
              <a:ext cx="822960" cy="82296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Gill Sans"/>
                  <a:cs typeface="Gill Sans"/>
                </a:rPr>
                <a:t>7</a:t>
              </a:r>
              <a:endParaRPr lang="ja-JP" altLang="en-US" dirty="0">
                <a:solidFill>
                  <a:schemeClr val="tx1"/>
                </a:solidFill>
                <a:latin typeface="Gill Sans"/>
                <a:cs typeface="Gill Sans"/>
              </a:endParaRPr>
            </a:p>
          </p:txBody>
        </p:sp>
        <p:cxnSp>
          <p:nvCxnSpPr>
            <p:cNvPr id="19" name="Straight Connector 18"/>
            <p:cNvCxnSpPr>
              <a:stCxn id="5" idx="2"/>
              <a:endCxn id="8" idx="0"/>
            </p:cNvCxnSpPr>
            <p:nvPr/>
          </p:nvCxnSpPr>
          <p:spPr>
            <a:xfrm rot="5400000">
              <a:off x="3326130" y="1408430"/>
              <a:ext cx="401320" cy="165862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5" idx="2"/>
              <a:endCxn id="13" idx="0"/>
            </p:cNvCxnSpPr>
            <p:nvPr/>
          </p:nvCxnSpPr>
          <p:spPr>
            <a:xfrm rot="16200000" flipH="1">
              <a:off x="5002530" y="1390650"/>
              <a:ext cx="401320" cy="169418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8" idx="2"/>
              <a:endCxn id="6" idx="0"/>
            </p:cNvCxnSpPr>
            <p:nvPr/>
          </p:nvCxnSpPr>
          <p:spPr>
            <a:xfrm rot="5400000">
              <a:off x="20345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2"/>
              <a:endCxn id="7" idx="0"/>
            </p:cNvCxnSpPr>
            <p:nvPr/>
          </p:nvCxnSpPr>
          <p:spPr>
            <a:xfrm rot="16200000" flipH="1">
              <a:off x="28727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3" idx="2"/>
              <a:endCxn id="15" idx="0"/>
            </p:cNvCxnSpPr>
            <p:nvPr/>
          </p:nvCxnSpPr>
          <p:spPr>
            <a:xfrm rot="5400000">
              <a:off x="53873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3" idx="2"/>
              <a:endCxn id="9" idx="0"/>
            </p:cNvCxnSpPr>
            <p:nvPr/>
          </p:nvCxnSpPr>
          <p:spPr>
            <a:xfrm rot="16200000" flipH="1">
              <a:off x="6225540" y="3086100"/>
              <a:ext cx="487680" cy="838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914400" y="1143000"/>
          <a:ext cx="7315200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Thread 1: insert</a:t>
                      </a:r>
                      <a:r>
                        <a:rPr kumimoji="1" lang="en-US" altLang="ja-JP" sz="2400" b="0" baseline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 2</a:t>
                      </a:r>
                      <a:endParaRPr kumimoji="1" lang="ja-JP" altLang="en-US" sz="2400" b="0" dirty="0" smtClean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Thread 2: insert 5</a:t>
                      </a:r>
                      <a:endParaRPr kumimoji="1" lang="ja-JP" altLang="en-US" sz="2400" b="0" dirty="0" smtClean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Read-set:</a:t>
                      </a:r>
                      <a:endParaRPr kumimoji="1" lang="ja-JP" altLang="en-US" sz="2000" b="0" dirty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Read-set:</a:t>
                      </a:r>
                      <a:endParaRPr kumimoji="1" lang="ja-JP" altLang="en-US" sz="2000" b="0" dirty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Write-set:</a:t>
                      </a:r>
                      <a:endParaRPr kumimoji="1" lang="ja-JP" altLang="en-US" sz="2000" b="0" dirty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0" dirty="0" smtClean="0">
                          <a:solidFill>
                            <a:srgbClr val="000000"/>
                          </a:solidFill>
                          <a:latin typeface="Gill Sans"/>
                          <a:cs typeface="Gill Sans"/>
                        </a:rPr>
                        <a:t>Write-set:</a:t>
                      </a:r>
                      <a:endParaRPr kumimoji="1" lang="ja-JP" altLang="en-US" sz="2000" b="0" dirty="0">
                        <a:solidFill>
                          <a:srgbClr val="000000"/>
                        </a:solidFill>
                        <a:latin typeface="Gill Sans"/>
                        <a:cs typeface="Gill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" name="Freeform 31"/>
          <p:cNvSpPr/>
          <p:nvPr/>
        </p:nvSpPr>
        <p:spPr>
          <a:xfrm>
            <a:off x="1691217" y="2425700"/>
            <a:ext cx="2963333" cy="3568700"/>
          </a:xfrm>
          <a:custGeom>
            <a:avLst/>
            <a:gdLst>
              <a:gd name="connsiteX0" fmla="*/ 861483 w 2963333"/>
              <a:gd name="connsiteY0" fmla="*/ 0 h 3568700"/>
              <a:gd name="connsiteX1" fmla="*/ 2626783 w 2963333"/>
              <a:gd name="connsiteY1" fmla="*/ 584200 h 3568700"/>
              <a:gd name="connsiteX2" fmla="*/ 2702983 w 2963333"/>
              <a:gd name="connsiteY2" fmla="*/ 1447800 h 3568700"/>
              <a:gd name="connsiteX3" fmla="*/ 1064683 w 2963333"/>
              <a:gd name="connsiteY3" fmla="*/ 1816100 h 3568700"/>
              <a:gd name="connsiteX4" fmla="*/ 1001183 w 2963333"/>
              <a:gd name="connsiteY4" fmla="*/ 2654300 h 3568700"/>
              <a:gd name="connsiteX5" fmla="*/ 162983 w 2963333"/>
              <a:gd name="connsiteY5" fmla="*/ 3136900 h 3568700"/>
              <a:gd name="connsiteX6" fmla="*/ 23283 w 2963333"/>
              <a:gd name="connsiteY6" fmla="*/ 3568700 h 356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63333" h="3568700">
                <a:moveTo>
                  <a:pt x="861483" y="0"/>
                </a:moveTo>
                <a:cubicBezTo>
                  <a:pt x="1590674" y="171450"/>
                  <a:pt x="2319866" y="342900"/>
                  <a:pt x="2626783" y="584200"/>
                </a:cubicBezTo>
                <a:cubicBezTo>
                  <a:pt x="2933700" y="825500"/>
                  <a:pt x="2963333" y="1242483"/>
                  <a:pt x="2702983" y="1447800"/>
                </a:cubicBezTo>
                <a:cubicBezTo>
                  <a:pt x="2442633" y="1653117"/>
                  <a:pt x="1348316" y="1615017"/>
                  <a:pt x="1064683" y="1816100"/>
                </a:cubicBezTo>
                <a:cubicBezTo>
                  <a:pt x="781050" y="2017183"/>
                  <a:pt x="1151466" y="2434167"/>
                  <a:pt x="1001183" y="2654300"/>
                </a:cubicBezTo>
                <a:cubicBezTo>
                  <a:pt x="850900" y="2874433"/>
                  <a:pt x="325966" y="2984500"/>
                  <a:pt x="162983" y="3136900"/>
                </a:cubicBezTo>
                <a:cubicBezTo>
                  <a:pt x="0" y="3289300"/>
                  <a:pt x="23283" y="3568700"/>
                  <a:pt x="23283" y="3568700"/>
                </a:cubicBezTo>
              </a:path>
            </a:pathLst>
          </a:custGeom>
          <a:ln w="57150" cmpd="sng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Freeform 33"/>
          <p:cNvSpPr/>
          <p:nvPr/>
        </p:nvSpPr>
        <p:spPr>
          <a:xfrm>
            <a:off x="2461683" y="2425700"/>
            <a:ext cx="3926417" cy="3581400"/>
          </a:xfrm>
          <a:custGeom>
            <a:avLst/>
            <a:gdLst>
              <a:gd name="connsiteX0" fmla="*/ 3926417 w 3926417"/>
              <a:gd name="connsiteY0" fmla="*/ 0 h 3581400"/>
              <a:gd name="connsiteX1" fmla="*/ 1970617 w 3926417"/>
              <a:gd name="connsiteY1" fmla="*/ 584200 h 3581400"/>
              <a:gd name="connsiteX2" fmla="*/ 1869017 w 3926417"/>
              <a:gd name="connsiteY2" fmla="*/ 1397000 h 3581400"/>
              <a:gd name="connsiteX3" fmla="*/ 268817 w 3926417"/>
              <a:gd name="connsiteY3" fmla="*/ 1854200 h 3581400"/>
              <a:gd name="connsiteX4" fmla="*/ 256117 w 3926417"/>
              <a:gd name="connsiteY4" fmla="*/ 2654300 h 3581400"/>
              <a:gd name="connsiteX5" fmla="*/ 1068917 w 3926417"/>
              <a:gd name="connsiteY5" fmla="*/ 3162300 h 3581400"/>
              <a:gd name="connsiteX6" fmla="*/ 1221317 w 3926417"/>
              <a:gd name="connsiteY6" fmla="*/ 3581400 h 358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26417" h="3581400">
                <a:moveTo>
                  <a:pt x="3926417" y="0"/>
                </a:moveTo>
                <a:cubicBezTo>
                  <a:pt x="3119967" y="175683"/>
                  <a:pt x="2313517" y="351367"/>
                  <a:pt x="1970617" y="584200"/>
                </a:cubicBezTo>
                <a:cubicBezTo>
                  <a:pt x="1627717" y="817033"/>
                  <a:pt x="2152650" y="1185333"/>
                  <a:pt x="1869017" y="1397000"/>
                </a:cubicBezTo>
                <a:cubicBezTo>
                  <a:pt x="1585384" y="1608667"/>
                  <a:pt x="537634" y="1644650"/>
                  <a:pt x="268817" y="1854200"/>
                </a:cubicBezTo>
                <a:cubicBezTo>
                  <a:pt x="0" y="2063750"/>
                  <a:pt x="122767" y="2436283"/>
                  <a:pt x="256117" y="2654300"/>
                </a:cubicBezTo>
                <a:cubicBezTo>
                  <a:pt x="389467" y="2872317"/>
                  <a:pt x="908050" y="3007783"/>
                  <a:pt x="1068917" y="3162300"/>
                </a:cubicBezTo>
                <a:cubicBezTo>
                  <a:pt x="1229784" y="3316817"/>
                  <a:pt x="1221317" y="3581400"/>
                  <a:pt x="1221317" y="3581400"/>
                </a:cubicBezTo>
              </a:path>
            </a:pathLst>
          </a:custGeom>
          <a:ln w="57150" cmpd="sng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2209800" y="19939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Gill Sans"/>
                <a:cs typeface="Gill Sans"/>
              </a:rPr>
              <a:t>1</a:t>
            </a:r>
            <a:endParaRPr kumimoji="1" lang="ja-JP" altLang="en-US" sz="2000" dirty="0">
              <a:latin typeface="Gill Sans"/>
              <a:cs typeface="Gill San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98782" y="1600200"/>
            <a:ext cx="773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Gill Sans"/>
                <a:cs typeface="Gill Sans"/>
              </a:rPr>
              <a:t>6, 3, 1</a:t>
            </a:r>
            <a:endParaRPr kumimoji="1" lang="ja-JP" altLang="en-US" sz="2000" dirty="0">
              <a:latin typeface="Gill Sans"/>
              <a:cs typeface="Gill San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30982" y="1587500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Gill Sans"/>
                <a:cs typeface="Gill Sans"/>
              </a:rPr>
              <a:t>6, 3, 4</a:t>
            </a:r>
            <a:endParaRPr kumimoji="1" lang="ja-JP" altLang="en-US" sz="2000" dirty="0">
              <a:latin typeface="Gill Sans"/>
              <a:cs typeface="Gill San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842000" y="19939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Gill Sans"/>
                <a:cs typeface="Gill Sans"/>
              </a:rPr>
              <a:t>4</a:t>
            </a:r>
            <a:endParaRPr kumimoji="1" lang="ja-JP" altLang="en-US" sz="2000" dirty="0">
              <a:latin typeface="Gill Sans"/>
              <a:cs typeface="Gill Sans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 animBg="1"/>
      <p:bldP spid="47" grpId="0"/>
      <p:bldP spid="48" grpId="0"/>
      <p:bldP spid="49" grpId="0"/>
      <p:bldP spid="5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28.4|7.5|16.4"/>
</p:tagLst>
</file>

<file path=ppt/tags/tag1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21.5"/>
</p:tagLst>
</file>

<file path=ppt/tags/tag1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26.:"/>
</p:tagLst>
</file>

<file path=ppt/tags/tag1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53.3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13.:|7|4.2|3.2|8.2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18.6|9.3"/>
</p:tagLst>
</file>

<file path=ppt/tags/tag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29.1|9.4|9"/>
</p:tagLst>
</file>

<file path=ppt/tags/tag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5.6"/>
</p:tagLst>
</file>

<file path=ppt/tags/tag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32.7"/>
</p:tagLst>
</file>

<file path=ppt/tags/tag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34.9|8.7"/>
</p:tagLst>
</file>

<file path=ppt/tags/tag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39.1"/>
</p:tagLst>
</file>

<file path=ppt/tags/tag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17.8|41.3|12.9|51.5|28|30.6|17.4|9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9616</TotalTime>
  <Words>2882</Words>
  <Application>Microsoft PowerPoint</Application>
  <PresentationFormat>On-screen Show (4:3)</PresentationFormat>
  <Paragraphs>923</Paragraphs>
  <Slides>48</Slides>
  <Notes>48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Module</vt:lpstr>
      <vt:lpstr>Designing an Effective Hybrid Transactional Memory System</vt:lpstr>
      <vt:lpstr>The Need for Multiprocessors</vt:lpstr>
      <vt:lpstr>Programming Multiprocessors</vt:lpstr>
      <vt:lpstr>Parallel Programming With Locks</vt:lpstr>
      <vt:lpstr>Parallel Programming With Locks</vt:lpstr>
      <vt:lpstr>Parallel Programming With Locks</vt:lpstr>
      <vt:lpstr>Transactional Memory (TM)</vt:lpstr>
      <vt:lpstr>Optimistic Concurrency Control</vt:lpstr>
      <vt:lpstr>Parallel Programming With TM</vt:lpstr>
      <vt:lpstr>Parallel Programming With TM</vt:lpstr>
      <vt:lpstr>TM Implementations</vt:lpstr>
      <vt:lpstr>TM Community Wishlist</vt:lpstr>
      <vt:lpstr>My Contributions</vt:lpstr>
      <vt:lpstr>Outline</vt:lpstr>
      <vt:lpstr>Computer Benchmarks</vt:lpstr>
      <vt:lpstr>TM Benchmark Requirements</vt:lpstr>
      <vt:lpstr>STAMP Meets 3 Requirements</vt:lpstr>
      <vt:lpstr>STAMP Applications</vt:lpstr>
      <vt:lpstr>Kmeans Description</vt:lpstr>
      <vt:lpstr>Kmeans Algorithm</vt:lpstr>
      <vt:lpstr>Vacation Description</vt:lpstr>
      <vt:lpstr>Vacation Algorithm</vt:lpstr>
      <vt:lpstr>STAMP Characterization</vt:lpstr>
      <vt:lpstr>STAMP Summary</vt:lpstr>
      <vt:lpstr>Outline</vt:lpstr>
      <vt:lpstr>Hardware vs. Software TM</vt:lpstr>
      <vt:lpstr>Signature-Accelerated TM (SigTM)</vt:lpstr>
      <vt:lpstr>Software Transactions</vt:lpstr>
      <vt:lpstr>STMstart</vt:lpstr>
      <vt:lpstr>STMread</vt:lpstr>
      <vt:lpstr>STMwrite</vt:lpstr>
      <vt:lpstr>STMcommit</vt:lpstr>
      <vt:lpstr>How Slow Are SW Transactions?</vt:lpstr>
      <vt:lpstr>SigTM Hardware</vt:lpstr>
      <vt:lpstr>SigTM Hardware (continued)</vt:lpstr>
      <vt:lpstr>SigTMread</vt:lpstr>
      <vt:lpstr>SigTMcommit</vt:lpstr>
      <vt:lpstr>Experimental Setup</vt:lpstr>
      <vt:lpstr>How Much Smaller is the Overhead?</vt:lpstr>
      <vt:lpstr>How Fast is SigTM?</vt:lpstr>
      <vt:lpstr>How Much Hardware Does it Cost?</vt:lpstr>
      <vt:lpstr>Outline</vt:lpstr>
      <vt:lpstr>Example Program: Privatization</vt:lpstr>
      <vt:lpstr>Unpredictable Results with STM?</vt:lpstr>
      <vt:lpstr>Strong Isolation</vt:lpstr>
      <vt:lpstr>How SigTM Provides Strong Isolation</vt:lpstr>
      <vt:lpstr>Conclusions</vt:lpstr>
      <vt:lpstr>Thank you</vt:lpstr>
    </vt:vector>
  </TitlesOfParts>
  <Company>Cao Minh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an Effective Hybrid Transactional Memory System</dc:title>
  <dc:creator>Cao Minh</dc:creator>
  <cp:lastModifiedBy>Minh Chi Cao</cp:lastModifiedBy>
  <cp:revision>285</cp:revision>
  <cp:lastPrinted>2008-05-22T22:37:29Z</cp:lastPrinted>
  <dcterms:created xsi:type="dcterms:W3CDTF">2008-09-18T18:32:55Z</dcterms:created>
  <dcterms:modified xsi:type="dcterms:W3CDTF">2008-09-18T18:35:28Z</dcterms:modified>
</cp:coreProperties>
</file>